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78" r:id="rId5"/>
    <p:sldMasterId id="2147484313" r:id="rId6"/>
    <p:sldMasterId id="2147484327" r:id="rId7"/>
  </p:sldMasterIdLst>
  <p:notesMasterIdLst>
    <p:notesMasterId r:id="rId67"/>
  </p:notesMasterIdLst>
  <p:handoutMasterIdLst>
    <p:handoutMasterId r:id="rId68"/>
  </p:handoutMasterIdLst>
  <p:sldIdLst>
    <p:sldId id="424" r:id="rId8"/>
    <p:sldId id="425" r:id="rId9"/>
    <p:sldId id="426" r:id="rId10"/>
    <p:sldId id="427" r:id="rId11"/>
    <p:sldId id="442" r:id="rId12"/>
    <p:sldId id="428" r:id="rId13"/>
    <p:sldId id="429" r:id="rId14"/>
    <p:sldId id="430" r:id="rId15"/>
    <p:sldId id="431" r:id="rId16"/>
    <p:sldId id="432" r:id="rId17"/>
    <p:sldId id="433" r:id="rId18"/>
    <p:sldId id="434" r:id="rId19"/>
    <p:sldId id="435" r:id="rId20"/>
    <p:sldId id="436" r:id="rId21"/>
    <p:sldId id="437" r:id="rId22"/>
    <p:sldId id="438" r:id="rId23"/>
    <p:sldId id="439" r:id="rId24"/>
    <p:sldId id="440" r:id="rId25"/>
    <p:sldId id="443" r:id="rId26"/>
    <p:sldId id="448" r:id="rId27"/>
    <p:sldId id="447" r:id="rId28"/>
    <p:sldId id="444" r:id="rId29"/>
    <p:sldId id="445" r:id="rId30"/>
    <p:sldId id="446" r:id="rId31"/>
    <p:sldId id="441" r:id="rId32"/>
    <p:sldId id="312" r:id="rId33"/>
    <p:sldId id="322" r:id="rId34"/>
    <p:sldId id="379" r:id="rId35"/>
    <p:sldId id="321" r:id="rId36"/>
    <p:sldId id="325" r:id="rId37"/>
    <p:sldId id="349" r:id="rId38"/>
    <p:sldId id="381" r:id="rId39"/>
    <p:sldId id="382" r:id="rId40"/>
    <p:sldId id="383" r:id="rId41"/>
    <p:sldId id="384" r:id="rId42"/>
    <p:sldId id="409" r:id="rId43"/>
    <p:sldId id="375" r:id="rId44"/>
    <p:sldId id="376" r:id="rId45"/>
    <p:sldId id="417" r:id="rId46"/>
    <p:sldId id="387" r:id="rId47"/>
    <p:sldId id="392" r:id="rId48"/>
    <p:sldId id="386" r:id="rId49"/>
    <p:sldId id="411" r:id="rId50"/>
    <p:sldId id="413" r:id="rId51"/>
    <p:sldId id="350" r:id="rId52"/>
    <p:sldId id="345" r:id="rId53"/>
    <p:sldId id="397" r:id="rId54"/>
    <p:sldId id="351" r:id="rId55"/>
    <p:sldId id="418" r:id="rId56"/>
    <p:sldId id="406" r:id="rId57"/>
    <p:sldId id="405" r:id="rId58"/>
    <p:sldId id="407" r:id="rId59"/>
    <p:sldId id="408" r:id="rId60"/>
    <p:sldId id="309" r:id="rId61"/>
    <p:sldId id="352" r:id="rId62"/>
    <p:sldId id="311" r:id="rId63"/>
    <p:sldId id="398" r:id="rId64"/>
    <p:sldId id="400" r:id="rId65"/>
    <p:sldId id="329" r:id="rId6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424"/>
            <p14:sldId id="425"/>
            <p14:sldId id="426"/>
            <p14:sldId id="427"/>
            <p14:sldId id="442"/>
            <p14:sldId id="428"/>
            <p14:sldId id="429"/>
            <p14:sldId id="430"/>
            <p14:sldId id="431"/>
            <p14:sldId id="432"/>
            <p14:sldId id="433"/>
            <p14:sldId id="434"/>
            <p14:sldId id="435"/>
            <p14:sldId id="436"/>
            <p14:sldId id="437"/>
            <p14:sldId id="438"/>
            <p14:sldId id="439"/>
            <p14:sldId id="440"/>
            <p14:sldId id="443"/>
            <p14:sldId id="448"/>
            <p14:sldId id="447"/>
            <p14:sldId id="444"/>
            <p14:sldId id="445"/>
            <p14:sldId id="446"/>
            <p14:sldId id="441"/>
            <p14:sldId id="312"/>
            <p14:sldId id="322"/>
            <p14:sldId id="379"/>
            <p14:sldId id="321"/>
            <p14:sldId id="325"/>
            <p14:sldId id="349"/>
            <p14:sldId id="381"/>
            <p14:sldId id="382"/>
            <p14:sldId id="383"/>
            <p14:sldId id="384"/>
            <p14:sldId id="409"/>
            <p14:sldId id="375"/>
            <p14:sldId id="376"/>
            <p14:sldId id="417"/>
            <p14:sldId id="387"/>
            <p14:sldId id="392"/>
            <p14:sldId id="386"/>
            <p14:sldId id="411"/>
            <p14:sldId id="413"/>
            <p14:sldId id="350"/>
            <p14:sldId id="345"/>
            <p14:sldId id="397"/>
            <p14:sldId id="351"/>
            <p14:sldId id="418"/>
            <p14:sldId id="406"/>
            <p14:sldId id="405"/>
            <p14:sldId id="407"/>
            <p14:sldId id="408"/>
            <p14:sldId id="309"/>
            <p14:sldId id="352"/>
            <p14:sldId id="311"/>
            <p14:sldId id="398"/>
            <p14:sldId id="400"/>
            <p14:sldId id="32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00188F"/>
    <a:srgbClr val="00176B"/>
    <a:srgbClr val="E3008C"/>
    <a:srgbClr val="FFB900"/>
    <a:srgbClr val="FFFFFF"/>
    <a:srgbClr val="232832"/>
    <a:srgbClr val="525252"/>
    <a:srgbClr val="0000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836" autoAdjust="0"/>
    <p:restoredTop sz="86395" autoAdjust="0"/>
  </p:normalViewPr>
  <p:slideViewPr>
    <p:cSldViewPr>
      <p:cViewPr varScale="1">
        <p:scale>
          <a:sx n="139" d="100"/>
          <a:sy n="139" d="100"/>
        </p:scale>
        <p:origin x="156" y="11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144"/>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1/5/2016 3:29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1/5/2016 3:29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208106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985575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06342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3:29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105003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315780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673785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145222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255023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267848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3:29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4279748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860548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1/5/2016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809763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131539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893420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019791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404292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599318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946906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3:29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165530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085175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08665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843360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20905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1/5/2016 3:29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350148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1/5/2016 3:29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0274770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2015 </a:t>
            </a:r>
            <a:r>
              <a:rPr lang="en-US" sz="700" dirty="0">
                <a:gradFill>
                  <a:gsLst>
                    <a:gs pos="0">
                      <a:schemeClr val="tx1"/>
                    </a:gs>
                    <a:gs pos="100000">
                      <a:schemeClr val="tx1"/>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smtClean="0"/>
              <a:t>Click to edit title</a:t>
            </a:r>
            <a:endParaRPr lang="en-US" dirty="0"/>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4"/>
            <a:ext cx="361094" cy="361043"/>
          </a:xfrm>
          <a:prstGeom prst="rect">
            <a:avLst/>
          </a:prstGeom>
        </p:spPr>
      </p:pic>
    </p:spTree>
    <p:extLst>
      <p:ext uri="{BB962C8B-B14F-4D97-AF65-F5344CB8AC3E}">
        <p14:creationId xmlns:p14="http://schemas.microsoft.com/office/powerpoint/2010/main" val="53060365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Blank_Light">
    <p:bg>
      <p:bgPr>
        <a:solidFill>
          <a:srgbClr val="C00000"/>
        </a:solidFill>
        <a:effectLst/>
      </p:bgPr>
    </p:bg>
    <p:spTree>
      <p:nvGrpSpPr>
        <p:cNvPr id="1" name=""/>
        <p:cNvGrpSpPr/>
        <p:nvPr/>
      </p:nvGrpSpPr>
      <p:grpSpPr>
        <a:xfrm>
          <a:off x="0" y="0"/>
          <a:ext cx="0" cy="0"/>
          <a:chOff x="0" y="0"/>
          <a:chExt cx="0" cy="0"/>
        </a:xfrm>
      </p:grpSpPr>
      <p:grpSp>
        <p:nvGrpSpPr>
          <p:cNvPr id="3" name="Group 2"/>
          <p:cNvGrpSpPr/>
          <p:nvPr/>
        </p:nvGrpSpPr>
        <p:grpSpPr>
          <a:xfrm>
            <a:off x="9536147" y="-20635"/>
            <a:ext cx="2900328" cy="7015161"/>
            <a:chOff x="9534930" y="-20636"/>
            <a:chExt cx="2899958" cy="7015161"/>
          </a:xfrm>
        </p:grpSpPr>
        <p:sp>
          <p:nvSpPr>
            <p:cNvPr id="13" name="Right Triangle 12"/>
            <p:cNvSpPr/>
            <p:nvPr/>
          </p:nvSpPr>
          <p:spPr bwMode="auto">
            <a:xfrm flipH="1">
              <a:off x="9534930" y="-20636"/>
              <a:ext cx="2899958" cy="7015161"/>
            </a:xfrm>
            <a:prstGeom prst="rtTriangle">
              <a:avLst/>
            </a:prstGeom>
            <a:solidFill>
              <a:schemeClr val="bg2">
                <a:lumMod val="90000"/>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ight Triangle 13"/>
            <p:cNvSpPr/>
            <p:nvPr/>
          </p:nvSpPr>
          <p:spPr bwMode="auto">
            <a:xfrm flipH="1">
              <a:off x="10362810" y="2008586"/>
              <a:ext cx="2072078" cy="4985939"/>
            </a:xfrm>
            <a:prstGeom prst="rtTriangle">
              <a:avLst/>
            </a:prstGeom>
            <a:solidFill>
              <a:schemeClr val="accent5">
                <a:lumMod val="20000"/>
                <a:lumOff val="80000"/>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74013" y="5875020"/>
            <a:ext cx="853549" cy="640080"/>
          </a:xfrm>
          <a:prstGeom prst="rect">
            <a:avLst/>
          </a:prstGeom>
        </p:spPr>
      </p:pic>
    </p:spTree>
    <p:extLst>
      <p:ext uri="{BB962C8B-B14F-4D97-AF65-F5344CB8AC3E}">
        <p14:creationId xmlns:p14="http://schemas.microsoft.com/office/powerpoint/2010/main" val="416675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74272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670527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726812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317534115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348047542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30350425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664844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2348856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62707096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436149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12263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67909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199144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10396246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725503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5185462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15817689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15392130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408703928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48811558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03138078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12382701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6338030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754461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072117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3347137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25228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4260239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2876860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425087419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71044188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47453670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8945779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3043062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41177280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1068731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20558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0209827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96279798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72822225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26508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74354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1.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image" Target="../media/image1.png"/><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theme" Target="../theme/theme4.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 id="2147484308" r:id="rId17"/>
    <p:sldLayoutId id="214748431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53714132"/>
      </p:ext>
    </p:extLst>
  </p:cSld>
  <p:clrMap bg1="dk1" tx1="lt1" bg2="dk2" tx2="lt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6" r:id="rId11"/>
    <p:sldLayoutId id="2147484304" r:id="rId12"/>
    <p:sldLayoutId id="2147484305"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42407883"/>
      </p:ext>
    </p:extLst>
  </p:cSld>
  <p:clrMap bg1="dk1" tx1="lt1" bg2="dk2" tx2="lt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14058926"/>
      </p:ext>
    </p:extLst>
  </p:cSld>
  <p:clrMap bg1="lt1" tx1="dk1" bg2="lt2" tx2="dk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 id="2147484341" r:id="rId14"/>
    <p:sldLayoutId id="2147484342" r:id="rId15"/>
    <p:sldLayoutId id="2147484343"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err="1"/>
              <a:t>Einar</a:t>
            </a:r>
            <a:r>
              <a:rPr lang="en-US" dirty="0"/>
              <a:t> </a:t>
            </a:r>
            <a:r>
              <a:rPr lang="en-US" dirty="0" err="1"/>
              <a:t>Ingebrigtsen</a:t>
            </a:r>
            <a:endParaRPr lang="en-US" dirty="0"/>
          </a:p>
          <a:p>
            <a:r>
              <a:rPr lang="en-US" dirty="0"/>
              <a:t>Technical Evangelist, DX</a:t>
            </a:r>
          </a:p>
        </p:txBody>
      </p:sp>
      <p:sp>
        <p:nvSpPr>
          <p:cNvPr id="3" name="Title 2"/>
          <p:cNvSpPr>
            <a:spLocks noGrp="1"/>
          </p:cNvSpPr>
          <p:nvPr>
            <p:ph type="title"/>
          </p:nvPr>
        </p:nvSpPr>
        <p:spPr/>
        <p:txBody>
          <a:bodyPr/>
          <a:lstStyle/>
          <a:p>
            <a:r>
              <a:rPr lang="en-US" dirty="0" smtClean="0"/>
              <a:t>UWP</a:t>
            </a:r>
            <a:br>
              <a:rPr lang="en-US" dirty="0" smtClean="0"/>
            </a:br>
            <a:r>
              <a:rPr lang="en-US" sz="2800" dirty="0" smtClean="0"/>
              <a:t>(</a:t>
            </a:r>
            <a:r>
              <a:rPr lang="is-IS" sz="2800" dirty="0" smtClean="0"/>
              <a:t>… or mostly XAML...)</a:t>
            </a:r>
            <a:endParaRPr lang="en-US" dirty="0"/>
          </a:p>
        </p:txBody>
      </p:sp>
      <p:sp>
        <p:nvSpPr>
          <p:cNvPr id="4" name="Text Placeholder 3"/>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862027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23768"/>
          </a:xfrm>
        </p:spPr>
        <p:txBody>
          <a:bodyPr/>
          <a:lstStyle/>
          <a:p>
            <a:r>
              <a:rPr lang="en-US" dirty="0" smtClean="0"/>
              <a:t>Resources are represented as Key/Value in a dictionary</a:t>
            </a:r>
          </a:p>
          <a:p>
            <a:r>
              <a:rPr lang="en-US" dirty="0" err="1" smtClean="0"/>
              <a:t>MergedResourceDictionary</a:t>
            </a:r>
            <a:r>
              <a:rPr lang="en-US" dirty="0" smtClean="0"/>
              <a:t> gives you the ability to include dictionaries from other files</a:t>
            </a:r>
            <a:endParaRPr lang="en-US" dirty="0"/>
          </a:p>
        </p:txBody>
      </p:sp>
      <p:sp>
        <p:nvSpPr>
          <p:cNvPr id="3" name="Title 2"/>
          <p:cNvSpPr>
            <a:spLocks noGrp="1"/>
          </p:cNvSpPr>
          <p:nvPr>
            <p:ph type="title"/>
          </p:nvPr>
        </p:nvSpPr>
        <p:spPr/>
        <p:txBody>
          <a:bodyPr/>
          <a:lstStyle/>
          <a:p>
            <a:r>
              <a:rPr lang="en-US" dirty="0" smtClean="0"/>
              <a:t>Resource Dictionaries</a:t>
            </a:r>
            <a:endParaRPr lang="en-US" dirty="0"/>
          </a:p>
        </p:txBody>
      </p:sp>
    </p:spTree>
    <p:extLst>
      <p:ext uri="{BB962C8B-B14F-4D97-AF65-F5344CB8AC3E}">
        <p14:creationId xmlns:p14="http://schemas.microsoft.com/office/powerpoint/2010/main" val="9607341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30252"/>
          </a:xfrm>
        </p:spPr>
        <p:txBody>
          <a:bodyPr/>
          <a:lstStyle/>
          <a:p>
            <a:r>
              <a:rPr lang="en-US" dirty="0" smtClean="0"/>
              <a:t>Styles can change any property, not only visual properties. Anything exposed on any object</a:t>
            </a:r>
          </a:p>
          <a:p>
            <a:r>
              <a:rPr lang="en-US" dirty="0" smtClean="0"/>
              <a:t>Must specify target type</a:t>
            </a:r>
          </a:p>
          <a:p>
            <a:r>
              <a:rPr lang="en-US" dirty="0" smtClean="0"/>
              <a:t>Implicit Styling</a:t>
            </a:r>
          </a:p>
          <a:p>
            <a:pPr lvl="1"/>
            <a:r>
              <a:rPr lang="en-US" dirty="0" smtClean="0"/>
              <a:t>No key just a target type</a:t>
            </a:r>
          </a:p>
          <a:p>
            <a:r>
              <a:rPr lang="en-US" dirty="0" smtClean="0"/>
              <a:t>Inheritance - </a:t>
            </a:r>
            <a:r>
              <a:rPr lang="en-US" dirty="0" err="1" smtClean="0"/>
              <a:t>BasedOn</a:t>
            </a:r>
            <a:endParaRPr lang="en-US" dirty="0" smtClean="0"/>
          </a:p>
        </p:txBody>
      </p:sp>
      <p:sp>
        <p:nvSpPr>
          <p:cNvPr id="3" name="Title 2"/>
          <p:cNvSpPr>
            <a:spLocks noGrp="1"/>
          </p:cNvSpPr>
          <p:nvPr>
            <p:ph type="title"/>
          </p:nvPr>
        </p:nvSpPr>
        <p:spPr/>
        <p:txBody>
          <a:bodyPr/>
          <a:lstStyle/>
          <a:p>
            <a:r>
              <a:rPr lang="en-US" dirty="0" smtClean="0"/>
              <a:t>Styling</a:t>
            </a:r>
            <a:endParaRPr lang="en-US" dirty="0"/>
          </a:p>
        </p:txBody>
      </p:sp>
    </p:spTree>
    <p:extLst>
      <p:ext uri="{BB962C8B-B14F-4D97-AF65-F5344CB8AC3E}">
        <p14:creationId xmlns:p14="http://schemas.microsoft.com/office/powerpoint/2010/main" val="15888770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523768"/>
          </a:xfrm>
        </p:spPr>
        <p:txBody>
          <a:bodyPr/>
          <a:lstStyle/>
          <a:p>
            <a:r>
              <a:rPr lang="en-US" dirty="0" smtClean="0"/>
              <a:t>You can alter the entire look and feel</a:t>
            </a:r>
          </a:p>
          <a:p>
            <a:r>
              <a:rPr lang="en-US" dirty="0" smtClean="0"/>
              <a:t>Can be set directly on a control when used or as a style – even implicitly for all instances of the target type</a:t>
            </a:r>
            <a:endParaRPr lang="en-US" dirty="0"/>
          </a:p>
        </p:txBody>
      </p:sp>
      <p:sp>
        <p:nvSpPr>
          <p:cNvPr id="3" name="Title 2"/>
          <p:cNvSpPr>
            <a:spLocks noGrp="1"/>
          </p:cNvSpPr>
          <p:nvPr>
            <p:ph type="title"/>
          </p:nvPr>
        </p:nvSpPr>
        <p:spPr/>
        <p:txBody>
          <a:bodyPr/>
          <a:lstStyle/>
          <a:p>
            <a:r>
              <a:rPr lang="en-US" dirty="0" smtClean="0"/>
              <a:t>Control </a:t>
            </a:r>
            <a:r>
              <a:rPr lang="en-US" dirty="0" err="1" smtClean="0"/>
              <a:t>Templating</a:t>
            </a:r>
            <a:endParaRPr lang="en-US" dirty="0"/>
          </a:p>
        </p:txBody>
      </p:sp>
    </p:spTree>
    <p:extLst>
      <p:ext uri="{BB962C8B-B14F-4D97-AF65-F5344CB8AC3E}">
        <p14:creationId xmlns:p14="http://schemas.microsoft.com/office/powerpoint/2010/main" val="11880076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smtClean="0"/>
              <a:t>Visual States</a:t>
            </a:r>
            <a:endParaRPr lang="en-US" dirty="0"/>
          </a:p>
        </p:txBody>
      </p:sp>
    </p:spTree>
    <p:extLst>
      <p:ext uri="{BB962C8B-B14F-4D97-AF65-F5344CB8AC3E}">
        <p14:creationId xmlns:p14="http://schemas.microsoft.com/office/powerpoint/2010/main" val="14628615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447098"/>
          </a:xfrm>
        </p:spPr>
        <p:txBody>
          <a:bodyPr/>
          <a:lstStyle/>
          <a:p>
            <a:r>
              <a:rPr lang="en-US" dirty="0" smtClean="0"/>
              <a:t>Grid</a:t>
            </a:r>
          </a:p>
          <a:p>
            <a:r>
              <a:rPr lang="en-US" dirty="0" err="1" smtClean="0"/>
              <a:t>StackPanel</a:t>
            </a:r>
            <a:endParaRPr lang="en-US" dirty="0" smtClean="0"/>
          </a:p>
          <a:p>
            <a:r>
              <a:rPr lang="en-US" dirty="0" err="1" smtClean="0"/>
              <a:t>RelativePanel</a:t>
            </a:r>
            <a:endParaRPr lang="en-US" dirty="0" smtClean="0"/>
          </a:p>
          <a:p>
            <a:r>
              <a:rPr lang="en-US" dirty="0" err="1" smtClean="0"/>
              <a:t>Viewbox</a:t>
            </a:r>
            <a:endParaRPr lang="en-US" dirty="0" smtClean="0"/>
          </a:p>
          <a:p>
            <a:endParaRPr lang="en-US" dirty="0"/>
          </a:p>
        </p:txBody>
      </p:sp>
      <p:sp>
        <p:nvSpPr>
          <p:cNvPr id="3" name="Title 2"/>
          <p:cNvSpPr>
            <a:spLocks noGrp="1"/>
          </p:cNvSpPr>
          <p:nvPr>
            <p:ph type="title"/>
          </p:nvPr>
        </p:nvSpPr>
        <p:spPr/>
        <p:txBody>
          <a:bodyPr/>
          <a:lstStyle/>
          <a:p>
            <a:r>
              <a:rPr lang="en-US" dirty="0" smtClean="0"/>
              <a:t>Layout</a:t>
            </a:r>
            <a:endParaRPr lang="en-US" dirty="0"/>
          </a:p>
        </p:txBody>
      </p:sp>
    </p:spTree>
    <p:extLst>
      <p:ext uri="{BB962C8B-B14F-4D97-AF65-F5344CB8AC3E}">
        <p14:creationId xmlns:p14="http://schemas.microsoft.com/office/powerpoint/2010/main" val="21174159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969770"/>
          </a:xfrm>
        </p:spPr>
        <p:txBody>
          <a:bodyPr/>
          <a:lstStyle/>
          <a:p>
            <a:r>
              <a:rPr lang="en-US" dirty="0" smtClean="0"/>
              <a:t>XAML + Code Behind</a:t>
            </a:r>
          </a:p>
          <a:p>
            <a:r>
              <a:rPr lang="en-US" dirty="0" smtClean="0"/>
              <a:t>Useful for breaking up the monolith into </a:t>
            </a:r>
            <a:r>
              <a:rPr lang="en-US" dirty="0" err="1" smtClean="0"/>
              <a:t>composable</a:t>
            </a:r>
            <a:r>
              <a:rPr lang="en-US" dirty="0" smtClean="0"/>
              <a:t> pieces</a:t>
            </a:r>
          </a:p>
        </p:txBody>
      </p:sp>
      <p:sp>
        <p:nvSpPr>
          <p:cNvPr id="3" name="Title 2"/>
          <p:cNvSpPr>
            <a:spLocks noGrp="1"/>
          </p:cNvSpPr>
          <p:nvPr>
            <p:ph type="title"/>
          </p:nvPr>
        </p:nvSpPr>
        <p:spPr/>
        <p:txBody>
          <a:bodyPr/>
          <a:lstStyle/>
          <a:p>
            <a:r>
              <a:rPr lang="en-US" dirty="0" smtClean="0"/>
              <a:t>User Controls</a:t>
            </a:r>
            <a:endParaRPr lang="en-US" dirty="0"/>
          </a:p>
        </p:txBody>
      </p:sp>
    </p:spTree>
    <p:extLst>
      <p:ext uri="{BB962C8B-B14F-4D97-AF65-F5344CB8AC3E}">
        <p14:creationId xmlns:p14="http://schemas.microsoft.com/office/powerpoint/2010/main" val="1911352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r>
              <a:rPr lang="en-US" dirty="0" smtClean="0"/>
              <a:t>All </a:t>
            </a:r>
            <a:r>
              <a:rPr lang="en-US" dirty="0" err="1" smtClean="0"/>
              <a:t>FrameworkElements</a:t>
            </a:r>
            <a:r>
              <a:rPr lang="en-US" dirty="0" smtClean="0"/>
              <a:t> has a </a:t>
            </a:r>
            <a:r>
              <a:rPr lang="en-US" dirty="0" err="1" smtClean="0"/>
              <a:t>DataContext</a:t>
            </a:r>
            <a:endParaRPr lang="en-US" dirty="0" smtClean="0"/>
          </a:p>
          <a:p>
            <a:r>
              <a:rPr lang="en-US" dirty="0" smtClean="0"/>
              <a:t>Hierarchical</a:t>
            </a:r>
          </a:p>
          <a:p>
            <a:pPr lvl="1"/>
            <a:r>
              <a:rPr lang="en-US" dirty="0" smtClean="0"/>
              <a:t>Children inherits </a:t>
            </a:r>
            <a:r>
              <a:rPr lang="en-US" dirty="0" err="1" smtClean="0"/>
              <a:t>DataContext</a:t>
            </a:r>
            <a:r>
              <a:rPr lang="en-US" dirty="0" smtClean="0"/>
              <a:t> from parent unless explicitly set</a:t>
            </a:r>
            <a:endParaRPr lang="en-US" dirty="0"/>
          </a:p>
        </p:txBody>
      </p:sp>
      <p:sp>
        <p:nvSpPr>
          <p:cNvPr id="3" name="Title 2"/>
          <p:cNvSpPr>
            <a:spLocks noGrp="1"/>
          </p:cNvSpPr>
          <p:nvPr>
            <p:ph type="title"/>
          </p:nvPr>
        </p:nvSpPr>
        <p:spPr/>
        <p:txBody>
          <a:bodyPr/>
          <a:lstStyle/>
          <a:p>
            <a:r>
              <a:rPr lang="en-US" dirty="0" err="1" smtClean="0"/>
              <a:t>DataContext</a:t>
            </a:r>
            <a:endParaRPr lang="en-US" dirty="0"/>
          </a:p>
        </p:txBody>
      </p:sp>
    </p:spTree>
    <p:extLst>
      <p:ext uri="{BB962C8B-B14F-4D97-AF65-F5344CB8AC3E}">
        <p14:creationId xmlns:p14="http://schemas.microsoft.com/office/powerpoint/2010/main" val="16790134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844677"/>
          </a:xfrm>
        </p:spPr>
        <p:txBody>
          <a:bodyPr/>
          <a:lstStyle/>
          <a:p>
            <a:r>
              <a:rPr lang="en-US" sz="3200" dirty="0" smtClean="0"/>
              <a:t>Markup extension -  {Binding </a:t>
            </a:r>
            <a:r>
              <a:rPr lang="is-IS" sz="3200" dirty="0" smtClean="0"/>
              <a:t>…}</a:t>
            </a:r>
          </a:p>
          <a:p>
            <a:r>
              <a:rPr lang="is-IS" sz="3200" dirty="0" smtClean="0"/>
              <a:t>Can specify source unless you want it to be relative to the DataContext</a:t>
            </a:r>
          </a:p>
          <a:p>
            <a:r>
              <a:rPr lang="is-IS" sz="3200" dirty="0" smtClean="0"/>
              <a:t>Path property specifies the property path relative to the source</a:t>
            </a:r>
          </a:p>
          <a:p>
            <a:r>
              <a:rPr lang="is-IS" sz="3200" dirty="0" smtClean="0"/>
              <a:t>Mode</a:t>
            </a:r>
          </a:p>
          <a:p>
            <a:pPr lvl="1"/>
            <a:r>
              <a:rPr lang="is-IS" sz="1800" dirty="0" smtClean="0"/>
              <a:t>OneWay (default), TwoWay, OneTime</a:t>
            </a:r>
          </a:p>
          <a:p>
            <a:r>
              <a:rPr lang="is-IS" sz="3200" dirty="0" smtClean="0"/>
              <a:t>ValueConverter</a:t>
            </a:r>
          </a:p>
          <a:p>
            <a:r>
              <a:rPr lang="is-IS" sz="3200" dirty="0" smtClean="0"/>
              <a:t>FallbackValue</a:t>
            </a:r>
          </a:p>
          <a:p>
            <a:r>
              <a:rPr lang="is-IS" sz="3200" dirty="0" smtClean="0"/>
              <a:t>TargetNullValue</a:t>
            </a:r>
          </a:p>
          <a:p>
            <a:r>
              <a:rPr lang="is-IS" sz="3200" dirty="0" smtClean="0"/>
              <a:t>Can use another element as source (ElementName)</a:t>
            </a:r>
          </a:p>
          <a:p>
            <a:endParaRPr lang="en-US" dirty="0"/>
          </a:p>
        </p:txBody>
      </p:sp>
      <p:sp>
        <p:nvSpPr>
          <p:cNvPr id="3" name="Title 2"/>
          <p:cNvSpPr>
            <a:spLocks noGrp="1"/>
          </p:cNvSpPr>
          <p:nvPr>
            <p:ph type="title"/>
          </p:nvPr>
        </p:nvSpPr>
        <p:spPr/>
        <p:txBody>
          <a:bodyPr/>
          <a:lstStyle/>
          <a:p>
            <a:r>
              <a:rPr lang="en-US" dirty="0" smtClean="0"/>
              <a:t>Binding</a:t>
            </a:r>
            <a:endParaRPr lang="en-US" dirty="0"/>
          </a:p>
        </p:txBody>
      </p:sp>
    </p:spTree>
    <p:extLst>
      <p:ext uri="{BB962C8B-B14F-4D97-AF65-F5344CB8AC3E}">
        <p14:creationId xmlns:p14="http://schemas.microsoft.com/office/powerpoint/2010/main" val="17572477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30252"/>
          </a:xfrm>
        </p:spPr>
        <p:txBody>
          <a:bodyPr/>
          <a:lstStyle/>
          <a:p>
            <a:r>
              <a:rPr lang="en-US" dirty="0" err="1" smtClean="0"/>
              <a:t>INotifyPropertyChanged</a:t>
            </a:r>
            <a:endParaRPr lang="en-US" dirty="0" smtClean="0"/>
          </a:p>
          <a:p>
            <a:r>
              <a:rPr lang="en-US" dirty="0" err="1" smtClean="0"/>
              <a:t>INotifyCollectionChanged</a:t>
            </a:r>
            <a:endParaRPr lang="en-US" dirty="0" smtClean="0"/>
          </a:p>
          <a:p>
            <a:pPr lvl="1"/>
            <a:r>
              <a:rPr lang="en-US" dirty="0" smtClean="0"/>
              <a:t>Concrete implementation: </a:t>
            </a:r>
            <a:r>
              <a:rPr lang="en-US" dirty="0" err="1" smtClean="0"/>
              <a:t>ObservableCollection</a:t>
            </a:r>
            <a:r>
              <a:rPr lang="en-US" dirty="0" smtClean="0"/>
              <a:t>&lt;&gt;</a:t>
            </a:r>
          </a:p>
          <a:p>
            <a:endParaRPr lang="en-US" dirty="0"/>
          </a:p>
          <a:p>
            <a:r>
              <a:rPr lang="en-US" dirty="0" smtClean="0"/>
              <a:t>New: </a:t>
            </a:r>
            <a:r>
              <a:rPr lang="en-US" dirty="0" err="1" smtClean="0"/>
              <a:t>IObservableMap</a:t>
            </a:r>
            <a:r>
              <a:rPr lang="en-US" dirty="0" smtClean="0"/>
              <a:t>&lt;&gt; and </a:t>
            </a:r>
            <a:r>
              <a:rPr lang="en-US" dirty="0" err="1" smtClean="0"/>
              <a:t>IObservableVector</a:t>
            </a:r>
            <a:r>
              <a:rPr lang="en-US" dirty="0" smtClean="0"/>
              <a:t>&lt;&gt;</a:t>
            </a:r>
            <a:endParaRPr lang="en-US" dirty="0"/>
          </a:p>
        </p:txBody>
      </p:sp>
      <p:sp>
        <p:nvSpPr>
          <p:cNvPr id="3" name="Title 2"/>
          <p:cNvSpPr>
            <a:spLocks noGrp="1"/>
          </p:cNvSpPr>
          <p:nvPr>
            <p:ph type="title"/>
          </p:nvPr>
        </p:nvSpPr>
        <p:spPr/>
        <p:txBody>
          <a:bodyPr/>
          <a:lstStyle/>
          <a:p>
            <a:r>
              <a:rPr lang="en-US" dirty="0" smtClean="0"/>
              <a:t>Active View</a:t>
            </a:r>
            <a:endParaRPr lang="en-US" dirty="0"/>
          </a:p>
        </p:txBody>
      </p:sp>
    </p:spTree>
    <p:extLst>
      <p:ext uri="{BB962C8B-B14F-4D97-AF65-F5344CB8AC3E}">
        <p14:creationId xmlns:p14="http://schemas.microsoft.com/office/powerpoint/2010/main" val="16691171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MVVM</a:t>
            </a:r>
            <a:endParaRPr lang="en-US" dirty="0"/>
          </a:p>
        </p:txBody>
      </p:sp>
      <p:pic>
        <p:nvPicPr>
          <p:cNvPr id="4" name="Picture 3"/>
          <p:cNvPicPr>
            <a:picLocks noChangeAspect="1"/>
          </p:cNvPicPr>
          <p:nvPr/>
        </p:nvPicPr>
        <p:blipFill rotWithShape="1">
          <a:blip r:embed="rId2"/>
          <a:srcRect b="46618"/>
          <a:stretch/>
        </p:blipFill>
        <p:spPr>
          <a:xfrm>
            <a:off x="1839157" y="380669"/>
            <a:ext cx="8760527" cy="6613856"/>
          </a:xfrm>
          <a:prstGeom prst="rect">
            <a:avLst/>
          </a:prstGeom>
        </p:spPr>
      </p:pic>
    </p:spTree>
    <p:extLst>
      <p:ext uri="{BB962C8B-B14F-4D97-AF65-F5344CB8AC3E}">
        <p14:creationId xmlns:p14="http://schemas.microsoft.com/office/powerpoint/2010/main" val="18863890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2917722"/>
          </a:xfrm>
        </p:spPr>
        <p:txBody>
          <a:bodyPr/>
          <a:lstStyle/>
          <a:p>
            <a:r>
              <a:rPr lang="en-US" sz="3600" dirty="0" smtClean="0"/>
              <a:t>Based on WPF (Windows Presentation Foundation)</a:t>
            </a:r>
          </a:p>
          <a:p>
            <a:r>
              <a:rPr lang="en-US" sz="3600" dirty="0" smtClean="0"/>
              <a:t>Layout is by default not flowing – unlike HTML</a:t>
            </a:r>
          </a:p>
          <a:p>
            <a:r>
              <a:rPr lang="en-US" sz="3600" dirty="0" smtClean="0"/>
              <a:t>Active view </a:t>
            </a:r>
          </a:p>
          <a:p>
            <a:pPr lvl="1"/>
            <a:r>
              <a:rPr lang="en-US" sz="2000" dirty="0" smtClean="0"/>
              <a:t>Observing capabilities</a:t>
            </a:r>
          </a:p>
          <a:p>
            <a:pPr lvl="1"/>
            <a:r>
              <a:rPr lang="en-US" sz="2000" dirty="0" smtClean="0"/>
              <a:t>Declarative binding</a:t>
            </a:r>
          </a:p>
          <a:p>
            <a:pPr lvl="1"/>
            <a:r>
              <a:rPr lang="en-US" sz="2000" dirty="0" smtClean="0"/>
              <a:t>Declarative hookup of actions</a:t>
            </a:r>
            <a:endParaRPr lang="en-US" sz="2000" dirty="0"/>
          </a:p>
        </p:txBody>
      </p:sp>
      <p:sp>
        <p:nvSpPr>
          <p:cNvPr id="5" name="Title 4"/>
          <p:cNvSpPr>
            <a:spLocks noGrp="1"/>
          </p:cNvSpPr>
          <p:nvPr>
            <p:ph type="title"/>
          </p:nvPr>
        </p:nvSpPr>
        <p:spPr/>
        <p:txBody>
          <a:bodyPr/>
          <a:lstStyle/>
          <a:p>
            <a:r>
              <a:rPr lang="en-US" dirty="0" smtClean="0"/>
              <a:t>XAML</a:t>
            </a:r>
            <a:endParaRPr lang="en-US" dirty="0"/>
          </a:p>
        </p:txBody>
      </p:sp>
    </p:spTree>
    <p:extLst>
      <p:ext uri="{BB962C8B-B14F-4D97-AF65-F5344CB8AC3E}">
        <p14:creationId xmlns:p14="http://schemas.microsoft.com/office/powerpoint/2010/main" val="131638135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79496"/>
          </a:xfrm>
        </p:spPr>
        <p:txBody>
          <a:bodyPr/>
          <a:lstStyle/>
          <a:p>
            <a:r>
              <a:rPr lang="en-US" dirty="0" smtClean="0"/>
              <a:t>Behavior</a:t>
            </a:r>
          </a:p>
          <a:p>
            <a:pPr lvl="1"/>
            <a:r>
              <a:rPr lang="en-US" dirty="0" smtClean="0"/>
              <a:t>Business logic relevant to the frontend without knowing about the view</a:t>
            </a:r>
          </a:p>
          <a:p>
            <a:pPr lvl="1"/>
            <a:r>
              <a:rPr lang="en-US" dirty="0" smtClean="0"/>
              <a:t>Can be connected to the server or 3</a:t>
            </a:r>
            <a:r>
              <a:rPr lang="en-US" baseline="30000" dirty="0" smtClean="0"/>
              <a:t>rd</a:t>
            </a:r>
            <a:r>
              <a:rPr lang="en-US" dirty="0" smtClean="0"/>
              <a:t> party dependencies outside the realm of the </a:t>
            </a:r>
            <a:r>
              <a:rPr lang="en-US" dirty="0" err="1" smtClean="0"/>
              <a:t>view+viewModel</a:t>
            </a:r>
            <a:endParaRPr lang="en-US" dirty="0" smtClean="0"/>
          </a:p>
          <a:p>
            <a:pPr lvl="1"/>
            <a:r>
              <a:rPr lang="en-US" dirty="0" smtClean="0"/>
              <a:t>Represented as commands (by default)</a:t>
            </a:r>
          </a:p>
          <a:p>
            <a:r>
              <a:rPr lang="en-US" dirty="0" smtClean="0"/>
              <a:t>State</a:t>
            </a:r>
          </a:p>
          <a:p>
            <a:pPr lvl="1"/>
            <a:r>
              <a:rPr lang="en-US" dirty="0" smtClean="0"/>
              <a:t>Model</a:t>
            </a:r>
          </a:p>
          <a:p>
            <a:pPr lvl="1"/>
            <a:r>
              <a:rPr lang="en-US" dirty="0" smtClean="0"/>
              <a:t>App logic state</a:t>
            </a:r>
            <a:endParaRPr lang="en-US" dirty="0"/>
          </a:p>
        </p:txBody>
      </p:sp>
      <p:sp>
        <p:nvSpPr>
          <p:cNvPr id="3" name="Title 2"/>
          <p:cNvSpPr>
            <a:spLocks noGrp="1"/>
          </p:cNvSpPr>
          <p:nvPr>
            <p:ph type="title"/>
          </p:nvPr>
        </p:nvSpPr>
        <p:spPr/>
        <p:txBody>
          <a:bodyPr/>
          <a:lstStyle/>
          <a:p>
            <a:r>
              <a:rPr lang="en-US" dirty="0" smtClean="0"/>
              <a:t>MVVM</a:t>
            </a:r>
            <a:endParaRPr lang="en-US" dirty="0"/>
          </a:p>
        </p:txBody>
      </p:sp>
    </p:spTree>
    <p:extLst>
      <p:ext uri="{BB962C8B-B14F-4D97-AF65-F5344CB8AC3E}">
        <p14:creationId xmlns:p14="http://schemas.microsoft.com/office/powerpoint/2010/main" val="6005844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582519"/>
          </a:xfrm>
        </p:spPr>
        <p:txBody>
          <a:bodyPr/>
          <a:lstStyle/>
          <a:p>
            <a:r>
              <a:rPr lang="en-US" dirty="0" smtClean="0"/>
              <a:t>Separate the concerns – make things clearer</a:t>
            </a:r>
          </a:p>
          <a:p>
            <a:pPr lvl="1"/>
            <a:r>
              <a:rPr lang="en-US" dirty="0" smtClean="0"/>
              <a:t>View is great at view concerns</a:t>
            </a:r>
          </a:p>
          <a:p>
            <a:pPr lvl="1"/>
            <a:r>
              <a:rPr lang="en-US" dirty="0" err="1" smtClean="0"/>
              <a:t>ViewModel</a:t>
            </a:r>
            <a:r>
              <a:rPr lang="en-US" dirty="0" smtClean="0"/>
              <a:t> is great at holding state and exposing behaviors</a:t>
            </a:r>
          </a:p>
          <a:p>
            <a:r>
              <a:rPr lang="en-US" dirty="0" smtClean="0"/>
              <a:t>Promotes cleaner code</a:t>
            </a:r>
          </a:p>
          <a:p>
            <a:r>
              <a:rPr lang="en-US" dirty="0" smtClean="0"/>
              <a:t>Testable</a:t>
            </a:r>
          </a:p>
          <a:p>
            <a:r>
              <a:rPr lang="en-US" dirty="0" smtClean="0"/>
              <a:t>Perfect match for XAML based platforms</a:t>
            </a:r>
            <a:endParaRPr lang="en-US" dirty="0"/>
          </a:p>
        </p:txBody>
      </p:sp>
      <p:sp>
        <p:nvSpPr>
          <p:cNvPr id="3" name="Title 2"/>
          <p:cNvSpPr>
            <a:spLocks noGrp="1"/>
          </p:cNvSpPr>
          <p:nvPr>
            <p:ph type="title"/>
          </p:nvPr>
        </p:nvSpPr>
        <p:spPr/>
        <p:txBody>
          <a:bodyPr/>
          <a:lstStyle/>
          <a:p>
            <a:r>
              <a:rPr lang="en-US" dirty="0" smtClean="0"/>
              <a:t>MVVM WHY</a:t>
            </a:r>
            <a:endParaRPr lang="en-US" dirty="0"/>
          </a:p>
        </p:txBody>
      </p:sp>
    </p:spTree>
    <p:extLst>
      <p:ext uri="{BB962C8B-B14F-4D97-AF65-F5344CB8AC3E}">
        <p14:creationId xmlns:p14="http://schemas.microsoft.com/office/powerpoint/2010/main" val="15451686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Event Aggregator</a:t>
            </a:r>
            <a:endParaRPr lang="en-US" dirty="0"/>
          </a:p>
        </p:txBody>
      </p:sp>
      <p:pic>
        <p:nvPicPr>
          <p:cNvPr id="4" name="Picture 3"/>
          <p:cNvPicPr>
            <a:picLocks noChangeAspect="1"/>
          </p:cNvPicPr>
          <p:nvPr/>
        </p:nvPicPr>
        <p:blipFill rotWithShape="1">
          <a:blip r:embed="rId2"/>
          <a:srcRect t="18407" r="20715" b="46731"/>
          <a:stretch/>
        </p:blipFill>
        <p:spPr>
          <a:xfrm>
            <a:off x="1875230" y="1218163"/>
            <a:ext cx="8688381" cy="5404857"/>
          </a:xfrm>
          <a:prstGeom prst="rect">
            <a:avLst/>
          </a:prstGeom>
        </p:spPr>
      </p:pic>
    </p:spTree>
    <p:extLst>
      <p:ext uri="{BB962C8B-B14F-4D97-AF65-F5344CB8AC3E}">
        <p14:creationId xmlns:p14="http://schemas.microsoft.com/office/powerpoint/2010/main" val="7163284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1041" y="1363662"/>
            <a:ext cx="11887200" cy="5355312"/>
          </a:xfrm>
        </p:spPr>
        <p:txBody>
          <a:bodyPr/>
          <a:lstStyle/>
          <a:p>
            <a:r>
              <a:rPr lang="en-US" dirty="0" smtClean="0"/>
              <a:t>Declaratively defined in the View</a:t>
            </a:r>
          </a:p>
          <a:p>
            <a:endParaRPr lang="en-US" dirty="0"/>
          </a:p>
          <a:p>
            <a:r>
              <a:rPr lang="en-US" dirty="0" err="1" smtClean="0"/>
              <a:t>Somethings</a:t>
            </a:r>
            <a:r>
              <a:rPr lang="en-US" dirty="0" smtClean="0"/>
              <a:t> Triggers</a:t>
            </a:r>
          </a:p>
          <a:p>
            <a:endParaRPr lang="en-US" dirty="0"/>
          </a:p>
          <a:p>
            <a:r>
              <a:rPr lang="en-US" dirty="0" smtClean="0"/>
              <a:t>Performs an action</a:t>
            </a:r>
          </a:p>
          <a:p>
            <a:endParaRPr lang="en-US" dirty="0"/>
          </a:p>
          <a:p>
            <a:r>
              <a:rPr lang="en-US" dirty="0" smtClean="0"/>
              <a:t>A package dependency away</a:t>
            </a:r>
            <a:r>
              <a:rPr lang="nb-NO" dirty="0"/>
              <a:t/>
            </a:r>
            <a:br>
              <a:rPr lang="nb-NO" dirty="0"/>
            </a:br>
            <a:r>
              <a:rPr lang="nb-NO" sz="2800" dirty="0" smtClean="0"/>
              <a:t>(</a:t>
            </a:r>
            <a:r>
              <a:rPr lang="nb-NO" sz="2800" dirty="0" err="1" smtClean="0"/>
              <a:t>Microsoft.Xaml.Behaviors.Uwp.Managed</a:t>
            </a:r>
            <a:r>
              <a:rPr lang="nb-NO" sz="2800" dirty="0" smtClean="0"/>
              <a:t>)</a:t>
            </a:r>
            <a:endParaRPr lang="en-US" dirty="0" smtClean="0"/>
          </a:p>
        </p:txBody>
      </p:sp>
      <p:sp>
        <p:nvSpPr>
          <p:cNvPr id="3" name="Title 2"/>
          <p:cNvSpPr>
            <a:spLocks noGrp="1"/>
          </p:cNvSpPr>
          <p:nvPr>
            <p:ph type="title"/>
          </p:nvPr>
        </p:nvSpPr>
        <p:spPr/>
        <p:txBody>
          <a:bodyPr/>
          <a:lstStyle/>
          <a:p>
            <a:r>
              <a:rPr lang="en-US" dirty="0" smtClean="0"/>
              <a:t>Triggers / Actions</a:t>
            </a:r>
            <a:br>
              <a:rPr lang="en-US" dirty="0" smtClean="0"/>
            </a:br>
            <a:r>
              <a:rPr lang="en-US" sz="2400" dirty="0"/>
              <a:t> (when I push the </a:t>
            </a:r>
            <a:r>
              <a:rPr lang="en-US" sz="2400" dirty="0" smtClean="0"/>
              <a:t>door-handle, the door opens)</a:t>
            </a:r>
            <a:endParaRPr lang="en-US" dirty="0"/>
          </a:p>
        </p:txBody>
      </p:sp>
    </p:spTree>
    <p:extLst>
      <p:ext uri="{BB962C8B-B14F-4D97-AF65-F5344CB8AC3E}">
        <p14:creationId xmlns:p14="http://schemas.microsoft.com/office/powerpoint/2010/main" val="13227218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646878"/>
          </a:xfrm>
        </p:spPr>
        <p:txBody>
          <a:bodyPr/>
          <a:lstStyle/>
          <a:p>
            <a:r>
              <a:rPr lang="en-US" dirty="0" smtClean="0"/>
              <a:t>Simple explanation: Multiple Triggers, one end action</a:t>
            </a:r>
          </a:p>
          <a:p>
            <a:r>
              <a:rPr lang="en-US" dirty="0" smtClean="0"/>
              <a:t>Example: Drag and drop</a:t>
            </a:r>
          </a:p>
          <a:p>
            <a:endParaRPr lang="en-US" dirty="0"/>
          </a:p>
        </p:txBody>
      </p:sp>
      <p:sp>
        <p:nvSpPr>
          <p:cNvPr id="3" name="Title 2"/>
          <p:cNvSpPr>
            <a:spLocks noGrp="1"/>
          </p:cNvSpPr>
          <p:nvPr>
            <p:ph type="title"/>
          </p:nvPr>
        </p:nvSpPr>
        <p:spPr/>
        <p:txBody>
          <a:bodyPr/>
          <a:lstStyle/>
          <a:p>
            <a:r>
              <a:rPr lang="en-US" dirty="0" smtClean="0"/>
              <a:t>Behaviors</a:t>
            </a:r>
            <a:endParaRPr lang="en-US" dirty="0"/>
          </a:p>
        </p:txBody>
      </p:sp>
    </p:spTree>
    <p:extLst>
      <p:ext uri="{BB962C8B-B14F-4D97-AF65-F5344CB8AC3E}">
        <p14:creationId xmlns:p14="http://schemas.microsoft.com/office/powerpoint/2010/main" val="16519521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5957691" y="2125663"/>
            <a:ext cx="6204150" cy="2475115"/>
          </a:xfrm>
        </p:spPr>
        <p:txBody>
          <a:bodyPr/>
          <a:lstStyle/>
          <a:p>
            <a:r>
              <a:rPr lang="en-US" b="1" dirty="0" smtClean="0"/>
              <a:t>Windows 10 Goal</a:t>
            </a:r>
            <a:r>
              <a:rPr lang="en-US" dirty="0" smtClean="0"/>
              <a:t>: Increase reach and opportunity</a:t>
            </a:r>
          </a:p>
          <a:p>
            <a:r>
              <a:rPr lang="en-US" b="1" dirty="0" smtClean="0"/>
              <a:t>UWP Goal</a:t>
            </a:r>
            <a:r>
              <a:rPr lang="en-US" dirty="0" smtClean="0"/>
              <a:t>: Reduce developer cost to deliver on the increased opportunity</a:t>
            </a:r>
          </a:p>
        </p:txBody>
      </p:sp>
      <p:sp>
        <p:nvSpPr>
          <p:cNvPr id="4" name="Title 3"/>
          <p:cNvSpPr>
            <a:spLocks noGrp="1"/>
          </p:cNvSpPr>
          <p:nvPr>
            <p:ph type="title"/>
          </p:nvPr>
        </p:nvSpPr>
        <p:spPr/>
        <p:txBody>
          <a:bodyPr/>
          <a:lstStyle/>
          <a:p>
            <a:r>
              <a:rPr lang="en-US" dirty="0" smtClean="0"/>
              <a:t>UWP in Windows 10</a:t>
            </a:r>
            <a:endParaRPr lang="en-US" dirty="0"/>
          </a:p>
        </p:txBody>
      </p:sp>
      <p:pic>
        <p:nvPicPr>
          <p:cNvPr id="6" name="Picture 2" descr="https://compass-ssl.surface.com/assets/3e/22/3e22a8d7-25bd-473d-815a-f49e27c515cb.png#desktop-engagingmeetings-new.png"/>
          <p:cNvPicPr>
            <a:picLocks noChangeAspect="1" noChangeArrowheads="1"/>
          </p:cNvPicPr>
          <p:nvPr/>
        </p:nvPicPr>
        <p:blipFill rotWithShape="1">
          <a:blip r:embed="rId3">
            <a:extLst>
              <a:ext uri="{28A0092B-C50C-407E-A947-70E740481C1C}">
                <a14:useLocalDpi xmlns:a14="http://schemas.microsoft.com/office/drawing/2010/main" val="0"/>
              </a:ext>
            </a:extLst>
          </a:blip>
          <a:srcRect t="11376"/>
          <a:stretch/>
        </p:blipFill>
        <p:spPr bwMode="auto">
          <a:xfrm>
            <a:off x="1116078" y="1847266"/>
            <a:ext cx="3569638" cy="2003866"/>
          </a:xfrm>
          <a:prstGeom prst="rect">
            <a:avLst/>
          </a:prstGeom>
          <a:noFill/>
          <a:effectLst/>
          <a:extLst>
            <a:ext uri="{909E8E84-426E-40dd-AFC4-6F175D3DCCD1}">
              <a14:hiddenFill xmlns:a14="http://schemas.microsoft.com/office/drawing/2010/main" xmlns="">
                <a:solidFill>
                  <a:srgbClr val="FFFFFF"/>
                </a:solidFill>
              </a14:hiddenFill>
            </a:ext>
          </a:extLst>
        </p:spPr>
      </p:pic>
      <p:pic>
        <p:nvPicPr>
          <p:cNvPr id="7" name="Desktop"/>
          <p:cNvPicPr>
            <a:picLocks noChangeAspect="1"/>
          </p:cNvPicPr>
          <p:nvPr/>
        </p:nvPicPr>
        <p:blipFill rotWithShape="1">
          <a:blip r:embed="rId4" cstate="print">
            <a:extLst>
              <a:ext uri="{28A0092B-C50C-407E-A947-70E740481C1C}">
                <a14:useLocalDpi xmlns:a14="http://schemas.microsoft.com/office/drawing/2010/main" val="0"/>
              </a:ext>
            </a:extLst>
          </a:blip>
          <a:srcRect l="4442"/>
          <a:stretch/>
        </p:blipFill>
        <p:spPr>
          <a:xfrm>
            <a:off x="2805547" y="2731677"/>
            <a:ext cx="3048000" cy="1830684"/>
          </a:xfrm>
          <a:prstGeom prst="rect">
            <a:avLst/>
          </a:prstGeom>
        </p:spPr>
      </p:pic>
      <p:pic>
        <p:nvPicPr>
          <p:cNvPr id="8" name="Small Tablet"/>
          <p:cNvPicPr>
            <a:picLocks noChangeAspect="1"/>
          </p:cNvPicPr>
          <p:nvPr/>
        </p:nvPicPr>
        <p:blipFill rotWithShape="1">
          <a:blip r:embed="rId5" cstate="print">
            <a:extLst>
              <a:ext uri="{28A0092B-C50C-407E-A947-70E740481C1C}">
                <a14:useLocalDpi xmlns:a14="http://schemas.microsoft.com/office/drawing/2010/main" val="0"/>
              </a:ext>
            </a:extLst>
          </a:blip>
          <a:srcRect r="14029"/>
          <a:stretch/>
        </p:blipFill>
        <p:spPr>
          <a:xfrm>
            <a:off x="352115" y="3298954"/>
            <a:ext cx="1424587" cy="1301825"/>
          </a:xfrm>
          <a:prstGeom prst="rect">
            <a:avLst/>
          </a:prstGeom>
        </p:spPr>
      </p:pic>
      <p:pic>
        <p:nvPicPr>
          <p:cNvPr id="9" name="Phon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27" y="3906380"/>
            <a:ext cx="961915" cy="942704"/>
          </a:xfrm>
          <a:prstGeom prst="rect">
            <a:avLst/>
          </a:prstGeom>
        </p:spPr>
      </p:pic>
      <p:pic>
        <p:nvPicPr>
          <p:cNvPr id="10" name="2-in-1"/>
          <p:cNvPicPr>
            <a:picLocks noChangeAspect="1"/>
          </p:cNvPicPr>
          <p:nvPr/>
        </p:nvPicPr>
        <p:blipFill rotWithShape="1">
          <a:blip r:embed="rId7" cstate="print">
            <a:extLst>
              <a:ext uri="{28A0092B-C50C-407E-A947-70E740481C1C}">
                <a14:useLocalDpi xmlns:a14="http://schemas.microsoft.com/office/drawing/2010/main" val="0"/>
              </a:ext>
            </a:extLst>
          </a:blip>
          <a:srcRect r="16795"/>
          <a:stretch/>
        </p:blipFill>
        <p:spPr>
          <a:xfrm>
            <a:off x="1477819" y="3602303"/>
            <a:ext cx="2790403" cy="1684239"/>
          </a:xfrm>
          <a:prstGeom prst="rect">
            <a:avLst/>
          </a:prstGeom>
        </p:spPr>
      </p:pic>
      <p:pic>
        <p:nvPicPr>
          <p:cNvPr id="11" name="Picture 10"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l="12333" t="23140" r="7378" b="17105"/>
          <a:stretch/>
        </p:blipFill>
        <p:spPr>
          <a:xfrm>
            <a:off x="508002" y="4514524"/>
            <a:ext cx="1593273" cy="628734"/>
          </a:xfrm>
          <a:prstGeom prst="rect">
            <a:avLst/>
          </a:prstGeom>
          <a:noFill/>
          <a:ln>
            <a:noFill/>
          </a:ln>
        </p:spPr>
      </p:pic>
    </p:spTree>
    <p:extLst>
      <p:ext uri="{BB962C8B-B14F-4D97-AF65-F5344CB8AC3E}">
        <p14:creationId xmlns:p14="http://schemas.microsoft.com/office/powerpoint/2010/main" val="147048550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80" dirty="0" smtClean="0"/>
              <a:t>This Session: XAML UI</a:t>
            </a:r>
            <a:endParaRPr lang="en-US" sz="1836" dirty="0">
              <a:solidFill>
                <a:schemeClr val="tx1"/>
              </a:solidFill>
              <a:latin typeface="+mn-lt"/>
              <a:cs typeface="+mn-cs"/>
            </a:endParaRPr>
          </a:p>
        </p:txBody>
      </p:sp>
      <p:sp>
        <p:nvSpPr>
          <p:cNvPr id="17" name="Rectangle 16"/>
          <p:cNvSpPr/>
          <p:nvPr/>
        </p:nvSpPr>
        <p:spPr>
          <a:xfrm>
            <a:off x="374426" y="883255"/>
            <a:ext cx="11939811" cy="954107"/>
          </a:xfrm>
          <a:prstGeom prst="rect">
            <a:avLst/>
          </a:prstGeom>
        </p:spPr>
        <p:txBody>
          <a:bodyPr wrap="square">
            <a:spAutoFit/>
          </a:bodyPr>
          <a:lstStyle/>
          <a:p>
            <a:r>
              <a:rPr lang="en-US" sz="2800" dirty="0" smtClean="0">
                <a:latin typeface="+mj-lt"/>
              </a:rPr>
              <a:t>The “Native</a:t>
            </a:r>
            <a:r>
              <a:rPr lang="en-US" sz="2800" dirty="0">
                <a:latin typeface="+mj-lt"/>
              </a:rPr>
              <a:t>” </a:t>
            </a:r>
            <a:r>
              <a:rPr lang="en-US" sz="2800" dirty="0" smtClean="0">
                <a:latin typeface="+mj-lt"/>
              </a:rPr>
              <a:t>UI </a:t>
            </a:r>
            <a:r>
              <a:rPr lang="en-US" sz="2800" dirty="0">
                <a:latin typeface="+mj-lt"/>
              </a:rPr>
              <a:t>Framework for </a:t>
            </a:r>
            <a:r>
              <a:rPr lang="en-US" sz="2800" dirty="0" smtClean="0">
                <a:latin typeface="+mj-lt"/>
              </a:rPr>
              <a:t>Windows 10 Apps and Experiences</a:t>
            </a:r>
          </a:p>
          <a:p>
            <a:r>
              <a:rPr lang="en-US" sz="2800" dirty="0" smtClean="0">
                <a:latin typeface="+mj-lt"/>
              </a:rPr>
              <a:t>Supports C++ or C#/VB</a:t>
            </a:r>
            <a:endParaRPr lang="en-US" sz="2800" dirty="0">
              <a:latin typeface="+mj-lt"/>
            </a:endParaRPr>
          </a:p>
        </p:txBody>
      </p:sp>
      <p:sp>
        <p:nvSpPr>
          <p:cNvPr id="3" name="Rectangle 2"/>
          <p:cNvSpPr/>
          <p:nvPr/>
        </p:nvSpPr>
        <p:spPr>
          <a:xfrm>
            <a:off x="264920" y="2446029"/>
            <a:ext cx="6216650" cy="4031873"/>
          </a:xfrm>
          <a:prstGeom prst="rect">
            <a:avLst/>
          </a:prstGeom>
          <a:solidFill>
            <a:schemeClr val="bg1"/>
          </a:solidFill>
        </p:spPr>
        <p:txBody>
          <a:bodyPr>
            <a:spAutoFit/>
          </a:bodyPr>
          <a:lstStyle/>
          <a:p>
            <a:r>
              <a:rPr lang="en-US" sz="1600" dirty="0">
                <a:solidFill>
                  <a:srgbClr val="008000"/>
                </a:solidFill>
                <a:highlight>
                  <a:srgbClr val="FFFFFF"/>
                </a:highlight>
                <a:latin typeface="Consolas" panose="020B0609020204030204" pitchFamily="49" charset="0"/>
              </a:rPr>
              <a:t> </a:t>
            </a:r>
            <a:r>
              <a:rPr lang="en-US" sz="1600" dirty="0" smtClean="0">
                <a:solidFill>
                  <a:srgbClr val="008000"/>
                </a:solidFill>
                <a:highlight>
                  <a:srgbClr val="FFFFFF"/>
                </a:highlight>
                <a:latin typeface="Consolas" panose="020B0609020204030204" pitchFamily="49" charset="0"/>
              </a:rPr>
              <a:t>&lt;!-- XAML Outline --&gt;</a:t>
            </a:r>
          </a:p>
          <a:p>
            <a:r>
              <a:rPr lang="en-US" sz="1600" dirty="0" smtClean="0">
                <a:solidFill>
                  <a:srgbClr val="0000FF"/>
                </a:solidFill>
                <a:highlight>
                  <a:srgbClr val="FFFFFF"/>
                </a:highlight>
                <a:latin typeface="Consolas" panose="020B0609020204030204" pitchFamily="49" charset="0"/>
              </a:rPr>
              <a:t>&lt;</a:t>
            </a:r>
            <a:r>
              <a:rPr lang="en-US" sz="1600" dirty="0">
                <a:solidFill>
                  <a:srgbClr val="A31515"/>
                </a:solidFill>
                <a:highlight>
                  <a:srgbClr val="FFFFFF"/>
                </a:highlight>
                <a:latin typeface="Consolas" panose="020B0609020204030204" pitchFamily="49" charset="0"/>
              </a:rPr>
              <a:t>Page</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err="1">
                <a:solidFill>
                  <a:srgbClr val="A31515"/>
                </a:solidFill>
                <a:highlight>
                  <a:srgbClr val="FFFFFF"/>
                </a:highlight>
                <a:latin typeface="Consolas" panose="020B0609020204030204" pitchFamily="49" charset="0"/>
              </a:rPr>
              <a:t>StackPanel</a:t>
            </a:r>
            <a:r>
              <a:rPr lang="en-US" sz="1600" dirty="0">
                <a:solidFill>
                  <a:srgbClr val="FF0000"/>
                </a:solidFill>
                <a:highlight>
                  <a:srgbClr val="FFFFFF"/>
                </a:highlight>
                <a:latin typeface="Consolas" panose="020B0609020204030204" pitchFamily="49" charset="0"/>
              </a:rPr>
              <a:t> Orientation</a:t>
            </a:r>
            <a:r>
              <a:rPr lang="en-US" sz="1600" dirty="0">
                <a:solidFill>
                  <a:srgbClr val="0000FF"/>
                </a:solidFill>
                <a:highlight>
                  <a:srgbClr val="FFFFFF"/>
                </a:highlight>
                <a:latin typeface="Consolas" panose="020B0609020204030204" pitchFamily="49" charset="0"/>
              </a:rPr>
              <a:t>="</a:t>
            </a:r>
            <a:r>
              <a:rPr lang="en-US" sz="1600" dirty="0" smtClean="0">
                <a:solidFill>
                  <a:srgbClr val="0000FF"/>
                </a:solidFill>
                <a:highlight>
                  <a:srgbClr val="FFFFFF"/>
                </a:highlight>
                <a:latin typeface="Consolas" panose="020B0609020204030204" pitchFamily="49" charset="0"/>
              </a:rPr>
              <a:t>Horizontal</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err="1">
                <a:solidFill>
                  <a:srgbClr val="A31515"/>
                </a:solidFill>
                <a:highlight>
                  <a:srgbClr val="FFFFFF"/>
                </a:highlight>
                <a:latin typeface="Consolas" panose="020B0609020204030204" pitchFamily="49" charset="0"/>
              </a:rPr>
              <a:t>AppBarButton</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err="1">
                <a:solidFill>
                  <a:srgbClr val="A31515"/>
                </a:solidFill>
                <a:highlight>
                  <a:srgbClr val="FFFFFF"/>
                </a:highlight>
                <a:latin typeface="Consolas" panose="020B0609020204030204" pitchFamily="49" charset="0"/>
              </a:rPr>
              <a:t>AutoSuggestBox</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err="1">
                <a:solidFill>
                  <a:srgbClr val="A31515"/>
                </a:solidFill>
                <a:highlight>
                  <a:srgbClr val="FFFFFF"/>
                </a:highlight>
                <a:latin typeface="Consolas" panose="020B0609020204030204" pitchFamily="49" charset="0"/>
              </a:rPr>
              <a:t>StackPanel</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a:solidFill>
                  <a:srgbClr val="A31515"/>
                </a:solidFill>
                <a:highlight>
                  <a:srgbClr val="FFFFFF"/>
                </a:highlight>
                <a:latin typeface="Consolas" panose="020B0609020204030204" pitchFamily="49" charset="0"/>
              </a:rPr>
              <a:t>Grid</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err="1">
                <a:solidFill>
                  <a:srgbClr val="A31515"/>
                </a:solidFill>
                <a:highlight>
                  <a:srgbClr val="FFFFFF"/>
                </a:highlight>
                <a:latin typeface="Consolas" panose="020B0609020204030204" pitchFamily="49" charset="0"/>
              </a:rPr>
              <a:t>ListView</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err="1">
                <a:solidFill>
                  <a:srgbClr val="A31515"/>
                </a:solidFill>
                <a:highlight>
                  <a:srgbClr val="FFFFFF"/>
                </a:highlight>
                <a:latin typeface="Consolas" panose="020B0609020204030204" pitchFamily="49" charset="0"/>
              </a:rPr>
              <a:t>TextBlock</a:t>
            </a:r>
            <a:r>
              <a:rPr lang="en-US" sz="1600" dirty="0">
                <a:solidFill>
                  <a:srgbClr val="FF0000"/>
                </a:solidFill>
                <a:highlight>
                  <a:srgbClr val="FFFFFF"/>
                </a:highlight>
                <a:latin typeface="Consolas" panose="020B0609020204030204" pitchFamily="49" charset="0"/>
              </a:rPr>
              <a:t> Text</a:t>
            </a:r>
            <a:r>
              <a:rPr lang="en-US" sz="1600" dirty="0">
                <a:solidFill>
                  <a:srgbClr val="0000FF"/>
                </a:solidFill>
                <a:highlight>
                  <a:srgbClr val="FFFFFF"/>
                </a:highlight>
                <a:latin typeface="Consolas" panose="020B0609020204030204" pitchFamily="49" charset="0"/>
              </a:rPr>
              <a:t>="Spoken Language"/&gt;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err="1">
                <a:solidFill>
                  <a:srgbClr val="A31515"/>
                </a:solidFill>
                <a:highlight>
                  <a:srgbClr val="FFFFFF"/>
                </a:highlight>
                <a:latin typeface="Consolas" panose="020B0609020204030204" pitchFamily="49" charset="0"/>
              </a:rPr>
              <a:t>ComboBox</a:t>
            </a:r>
            <a:r>
              <a:rPr lang="en-US" sz="1600" dirty="0" smtClean="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err="1">
                <a:solidFill>
                  <a:srgbClr val="A31515"/>
                </a:solidFill>
                <a:highlight>
                  <a:srgbClr val="FFFFFF"/>
                </a:highlight>
                <a:latin typeface="Consolas" panose="020B0609020204030204" pitchFamily="49" charset="0"/>
              </a:rPr>
              <a:t>CheckBox</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a:solidFill>
                  <a:srgbClr val="A31515"/>
                </a:solidFill>
                <a:highlight>
                  <a:srgbClr val="FFFFFF"/>
                </a:highlight>
                <a:latin typeface="Consolas" panose="020B0609020204030204" pitchFamily="49" charset="0"/>
              </a:rPr>
              <a:t>Slider</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a:solidFill>
                  <a:srgbClr val="A31515"/>
                </a:solidFill>
                <a:highlight>
                  <a:srgbClr val="FFFFFF"/>
                </a:highlight>
                <a:latin typeface="Consolas" panose="020B0609020204030204" pitchFamily="49" charset="0"/>
              </a:rPr>
              <a:t>Button</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smtClean="0">
                <a:solidFill>
                  <a:srgbClr val="0000FF"/>
                </a:solidFill>
                <a:highlight>
                  <a:srgbClr val="FFFFFF"/>
                </a:highlight>
                <a:latin typeface="Consolas" panose="020B0609020204030204" pitchFamily="49" charset="0"/>
              </a:rPr>
              <a:t>  &lt;/</a:t>
            </a:r>
            <a:r>
              <a:rPr lang="en-US" sz="1600" dirty="0">
                <a:solidFill>
                  <a:srgbClr val="A31515"/>
                </a:solidFill>
                <a:highlight>
                  <a:srgbClr val="FFFFFF"/>
                </a:highlight>
                <a:latin typeface="Consolas" panose="020B0609020204030204" pitchFamily="49" charset="0"/>
              </a:rPr>
              <a:t>Grid</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&lt;/</a:t>
            </a:r>
            <a:r>
              <a:rPr lang="en-US" sz="1600" dirty="0">
                <a:solidFill>
                  <a:srgbClr val="A31515"/>
                </a:solidFill>
                <a:highlight>
                  <a:srgbClr val="FFFFFF"/>
                </a:highlight>
                <a:latin typeface="Consolas" panose="020B0609020204030204" pitchFamily="49" charset="0"/>
              </a:rPr>
              <a:t>Page</a:t>
            </a:r>
            <a:r>
              <a:rPr lang="en-US" sz="1600" dirty="0">
                <a:solidFill>
                  <a:srgbClr val="0000FF"/>
                </a:solidFill>
                <a:highlight>
                  <a:srgbClr val="FFFFFF"/>
                </a:highlight>
                <a:latin typeface="Consolas" panose="020B0609020204030204" pitchFamily="49" charset="0"/>
              </a:rPr>
              <a:t>&gt;</a:t>
            </a:r>
            <a:endParaRPr lang="en-US" sz="1600" dirty="0"/>
          </a:p>
        </p:txBody>
      </p:sp>
      <p:pic>
        <p:nvPicPr>
          <p:cNvPr id="5" name="Picture 4"/>
          <p:cNvPicPr>
            <a:picLocks noChangeAspect="1"/>
          </p:cNvPicPr>
          <p:nvPr/>
        </p:nvPicPr>
        <p:blipFill>
          <a:blip r:embed="rId3"/>
          <a:stretch>
            <a:fillRect/>
          </a:stretch>
        </p:blipFill>
        <p:spPr>
          <a:xfrm>
            <a:off x="5023077" y="2305358"/>
            <a:ext cx="7223774" cy="4174365"/>
          </a:xfrm>
          <a:prstGeom prst="rect">
            <a:avLst/>
          </a:prstGeom>
          <a:ln>
            <a:solidFill>
              <a:srgbClr val="00188F"/>
            </a:solidFill>
          </a:ln>
        </p:spPr>
      </p:pic>
    </p:spTree>
    <p:extLst>
      <p:ext uri="{BB962C8B-B14F-4D97-AF65-F5344CB8AC3E}">
        <p14:creationId xmlns:p14="http://schemas.microsoft.com/office/powerpoint/2010/main" val="369922397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XAML in Windows 10: Beyond UW Apps</a:t>
            </a:r>
            <a:br>
              <a:rPr lang="en-US" dirty="0" smtClean="0"/>
            </a:br>
            <a:r>
              <a:rPr lang="en-US" sz="3600" dirty="0" smtClean="0"/>
              <a:t>New/enhanced controls, performance, much more…</a:t>
            </a:r>
            <a:endParaRPr lang="en-US" sz="3600" dirty="0"/>
          </a:p>
        </p:txBody>
      </p:sp>
      <p:sp>
        <p:nvSpPr>
          <p:cNvPr id="7" name="Rectangle 6"/>
          <p:cNvSpPr/>
          <p:nvPr/>
        </p:nvSpPr>
        <p:spPr>
          <a:xfrm>
            <a:off x="217267" y="6265287"/>
            <a:ext cx="11939811" cy="584775"/>
          </a:xfrm>
          <a:prstGeom prst="rect">
            <a:avLst/>
          </a:prstGeom>
        </p:spPr>
        <p:txBody>
          <a:bodyPr wrap="square">
            <a:spAutoFit/>
          </a:bodyPr>
          <a:lstStyle/>
          <a:p>
            <a:r>
              <a:rPr lang="en-US" sz="3200" dirty="0" smtClean="0">
                <a:latin typeface="+mj-lt"/>
              </a:rPr>
              <a:t>We are listening…</a:t>
            </a:r>
            <a:endParaRPr lang="en-US" sz="3200" dirty="0">
              <a:latin typeface="+mj-lt"/>
            </a:endParaRPr>
          </a:p>
        </p:txBody>
      </p:sp>
      <p:pic>
        <p:nvPicPr>
          <p:cNvPr id="6" name="Picture 5"/>
          <p:cNvPicPr>
            <a:picLocks noChangeAspect="1"/>
          </p:cNvPicPr>
          <p:nvPr/>
        </p:nvPicPr>
        <p:blipFill>
          <a:blip r:embed="rId2"/>
          <a:stretch>
            <a:fillRect/>
          </a:stretch>
        </p:blipFill>
        <p:spPr>
          <a:xfrm>
            <a:off x="6426564" y="2201862"/>
            <a:ext cx="4111784" cy="420341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2" name="Group 1"/>
          <p:cNvGrpSpPr/>
          <p:nvPr/>
        </p:nvGrpSpPr>
        <p:grpSpPr>
          <a:xfrm>
            <a:off x="1609003" y="2430462"/>
            <a:ext cx="3390900" cy="3362325"/>
            <a:chOff x="7437437" y="2506662"/>
            <a:chExt cx="3390900" cy="3362325"/>
          </a:xfrm>
        </p:grpSpPr>
        <p:pic>
          <p:nvPicPr>
            <p:cNvPr id="8" name="Picture 7"/>
            <p:cNvPicPr>
              <a:picLocks noChangeAspect="1"/>
            </p:cNvPicPr>
            <p:nvPr/>
          </p:nvPicPr>
          <p:blipFill>
            <a:blip r:embed="rId3"/>
            <a:stretch>
              <a:fillRect/>
            </a:stretch>
          </p:blipFill>
          <p:spPr>
            <a:xfrm>
              <a:off x="7437437" y="2506662"/>
              <a:ext cx="3390900" cy="3362325"/>
            </a:xfrm>
            <a:prstGeom prst="rect">
              <a:avLst/>
            </a:prstGeom>
          </p:spPr>
        </p:pic>
        <p:sp>
          <p:nvSpPr>
            <p:cNvPr id="9" name="Rectangle 8"/>
            <p:cNvSpPr/>
            <p:nvPr/>
          </p:nvSpPr>
          <p:spPr bwMode="auto">
            <a:xfrm>
              <a:off x="7437437" y="3497263"/>
              <a:ext cx="2516576" cy="1447800"/>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175531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Getting to </a:t>
            </a:r>
            <a:r>
              <a:rPr lang="en-US" smtClean="0"/>
              <a:t>Universal Windows Controls</a:t>
            </a:r>
            <a:endParaRPr lang="en-US" dirty="0"/>
          </a:p>
        </p:txBody>
      </p:sp>
    </p:spTree>
    <p:extLst>
      <p:ext uri="{BB962C8B-B14F-4D97-AF65-F5344CB8AC3E}">
        <p14:creationId xmlns:p14="http://schemas.microsoft.com/office/powerpoint/2010/main" val="323344575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“Universal” Controls in 8.1</a:t>
            </a:r>
            <a:br>
              <a:rPr lang="en-US" dirty="0" smtClean="0"/>
            </a:br>
            <a:r>
              <a:rPr lang="en-US" sz="3600" dirty="0" smtClean="0"/>
              <a:t>Some differences in look, feel and APIs</a:t>
            </a:r>
            <a:endParaRPr lang="en-US" sz="3600" dirty="0"/>
          </a:p>
        </p:txBody>
      </p:sp>
      <p:pic>
        <p:nvPicPr>
          <p:cNvPr id="3" name="Picture 2"/>
          <p:cNvPicPr>
            <a:picLocks noChangeAspect="1"/>
          </p:cNvPicPr>
          <p:nvPr/>
        </p:nvPicPr>
        <p:blipFill>
          <a:blip r:embed="rId2"/>
          <a:stretch>
            <a:fillRect/>
          </a:stretch>
        </p:blipFill>
        <p:spPr>
          <a:xfrm>
            <a:off x="7208837" y="2676132"/>
            <a:ext cx="3362325" cy="1152525"/>
          </a:xfrm>
          <a:prstGeom prst="rect">
            <a:avLst/>
          </a:prstGeom>
        </p:spPr>
      </p:pic>
      <p:pic>
        <p:nvPicPr>
          <p:cNvPr id="4" name="Picture 3"/>
          <p:cNvPicPr>
            <a:picLocks noChangeAspect="1"/>
          </p:cNvPicPr>
          <p:nvPr/>
        </p:nvPicPr>
        <p:blipFill>
          <a:blip r:embed="rId3"/>
          <a:stretch>
            <a:fillRect/>
          </a:stretch>
        </p:blipFill>
        <p:spPr>
          <a:xfrm>
            <a:off x="754951" y="2838056"/>
            <a:ext cx="3962400" cy="828675"/>
          </a:xfrm>
          <a:prstGeom prst="rect">
            <a:avLst/>
          </a:prstGeom>
        </p:spPr>
      </p:pic>
      <p:sp>
        <p:nvSpPr>
          <p:cNvPr id="7" name="TextBox 6"/>
          <p:cNvSpPr txBox="1"/>
          <p:nvPr/>
        </p:nvSpPr>
        <p:spPr>
          <a:xfrm>
            <a:off x="7594599" y="3994134"/>
            <a:ext cx="259079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Phone 8.1 (Blue)</a:t>
            </a:r>
          </a:p>
        </p:txBody>
      </p:sp>
      <p:sp>
        <p:nvSpPr>
          <p:cNvPr id="8" name="TextBox 7"/>
          <p:cNvSpPr txBox="1"/>
          <p:nvPr/>
        </p:nvSpPr>
        <p:spPr>
          <a:xfrm>
            <a:off x="1054989" y="3994134"/>
            <a:ext cx="336232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gradFill>
                  <a:gsLst>
                    <a:gs pos="2917">
                      <a:schemeClr val="tx1"/>
                    </a:gs>
                    <a:gs pos="30000">
                      <a:schemeClr val="tx1"/>
                    </a:gs>
                  </a:gsLst>
                  <a:lin ang="5400000" scaled="0"/>
                </a:gradFill>
              </a:rPr>
              <a:t>Windows 8.1 Desktop</a:t>
            </a:r>
          </a:p>
        </p:txBody>
      </p:sp>
    </p:spTree>
    <p:extLst>
      <p:ext uri="{BB962C8B-B14F-4D97-AF65-F5344CB8AC3E}">
        <p14:creationId xmlns:p14="http://schemas.microsoft.com/office/powerpoint/2010/main" val="36101150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969770"/>
          </a:xfrm>
        </p:spPr>
        <p:txBody>
          <a:bodyPr/>
          <a:lstStyle/>
          <a:p>
            <a:r>
              <a:rPr lang="en-US" dirty="0" smtClean="0"/>
              <a:t>Base type for all elements that can sits inside XAML</a:t>
            </a:r>
          </a:p>
          <a:p>
            <a:r>
              <a:rPr lang="en-US" dirty="0" smtClean="0"/>
              <a:t>Can hold dependency properties</a:t>
            </a:r>
            <a:r>
              <a:rPr lang="is-IS" dirty="0" smtClean="0"/>
              <a:t>… </a:t>
            </a:r>
            <a:endParaRPr lang="en-US" dirty="0"/>
          </a:p>
        </p:txBody>
      </p:sp>
      <p:sp>
        <p:nvSpPr>
          <p:cNvPr id="3" name="Title 2"/>
          <p:cNvSpPr>
            <a:spLocks noGrp="1"/>
          </p:cNvSpPr>
          <p:nvPr>
            <p:ph type="title"/>
          </p:nvPr>
        </p:nvSpPr>
        <p:spPr/>
        <p:txBody>
          <a:bodyPr/>
          <a:lstStyle/>
          <a:p>
            <a:r>
              <a:rPr lang="en-US" dirty="0" smtClean="0"/>
              <a:t>Dependency Object</a:t>
            </a:r>
            <a:endParaRPr lang="en-US" dirty="0"/>
          </a:p>
        </p:txBody>
      </p:sp>
    </p:spTree>
    <p:extLst>
      <p:ext uri="{BB962C8B-B14F-4D97-AF65-F5344CB8AC3E}">
        <p14:creationId xmlns:p14="http://schemas.microsoft.com/office/powerpoint/2010/main" val="134498817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Upgrading to Windows </a:t>
            </a:r>
            <a:r>
              <a:rPr lang="en-US" dirty="0"/>
              <a:t>10</a:t>
            </a:r>
            <a:br>
              <a:rPr lang="en-US" dirty="0"/>
            </a:br>
            <a:r>
              <a:rPr lang="en-US" sz="3600" dirty="0"/>
              <a:t>But, that also means some things had to change</a:t>
            </a:r>
          </a:p>
        </p:txBody>
      </p:sp>
      <p:pic>
        <p:nvPicPr>
          <p:cNvPr id="3" name="Picture 2"/>
          <p:cNvPicPr>
            <a:picLocks noChangeAspect="1"/>
          </p:cNvPicPr>
          <p:nvPr/>
        </p:nvPicPr>
        <p:blipFill>
          <a:blip r:embed="rId2"/>
          <a:stretch>
            <a:fillRect/>
          </a:stretch>
        </p:blipFill>
        <p:spPr>
          <a:xfrm>
            <a:off x="7771436" y="2443673"/>
            <a:ext cx="3323601" cy="764585"/>
          </a:xfrm>
          <a:prstGeom prst="rect">
            <a:avLst/>
          </a:prstGeom>
        </p:spPr>
      </p:pic>
      <p:pic>
        <p:nvPicPr>
          <p:cNvPr id="4" name="Picture 3"/>
          <p:cNvPicPr>
            <a:picLocks noChangeAspect="1"/>
          </p:cNvPicPr>
          <p:nvPr/>
        </p:nvPicPr>
        <p:blipFill>
          <a:blip r:embed="rId3"/>
          <a:stretch>
            <a:fillRect/>
          </a:stretch>
        </p:blipFill>
        <p:spPr>
          <a:xfrm>
            <a:off x="937631" y="3632790"/>
            <a:ext cx="6253070" cy="1236072"/>
          </a:xfrm>
          <a:prstGeom prst="rect">
            <a:avLst/>
          </a:prstGeom>
        </p:spPr>
      </p:pic>
      <p:cxnSp>
        <p:nvCxnSpPr>
          <p:cNvPr id="9" name="Straight Connector 8"/>
          <p:cNvCxnSpPr/>
          <p:nvPr/>
        </p:nvCxnSpPr>
        <p:spPr>
          <a:xfrm flipV="1">
            <a:off x="6652631" y="2825965"/>
            <a:ext cx="3810000" cy="1424861"/>
          </a:xfrm>
          <a:prstGeom prst="line">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59855" y="4846636"/>
            <a:ext cx="888481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err="1" smtClean="0"/>
              <a:t>IsPasswordRevealButtonEnabled</a:t>
            </a:r>
            <a:r>
              <a:rPr lang="en-US" sz="2400" dirty="0" smtClean="0"/>
              <a:t> in 8.1 (</a:t>
            </a:r>
            <a:r>
              <a:rPr lang="en-US" sz="2400" dirty="0" err="1" smtClean="0"/>
              <a:t>bool</a:t>
            </a:r>
            <a:r>
              <a:rPr lang="en-US" sz="2400" dirty="0" smtClean="0"/>
              <a:t> value)</a:t>
            </a:r>
            <a:r>
              <a:rPr lang="en-US" sz="2400" dirty="0" smtClean="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90493123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Newly Universal Controls</a:t>
            </a:r>
            <a:endParaRPr lang="en-US" dirty="0"/>
          </a:p>
        </p:txBody>
      </p:sp>
    </p:spTree>
    <p:extLst>
      <p:ext uri="{BB962C8B-B14F-4D97-AF65-F5344CB8AC3E}">
        <p14:creationId xmlns:p14="http://schemas.microsoft.com/office/powerpoint/2010/main" val="187829288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Newly Universal Controls: Pivot</a:t>
            </a:r>
            <a:br>
              <a:rPr lang="en-US" dirty="0" smtClean="0"/>
            </a:br>
            <a:r>
              <a:rPr lang="en-US" sz="3600" dirty="0" smtClean="0"/>
              <a:t>Great for 1-handed on Mobile, Tabs on desktop</a:t>
            </a:r>
            <a:endParaRPr lang="en-US" sz="3600" dirty="0"/>
          </a:p>
        </p:txBody>
      </p:sp>
      <p:pic>
        <p:nvPicPr>
          <p:cNvPr id="3" name="Picture 2"/>
          <p:cNvPicPr>
            <a:picLocks noChangeAspect="1"/>
          </p:cNvPicPr>
          <p:nvPr/>
        </p:nvPicPr>
        <p:blipFill>
          <a:blip r:embed="rId3"/>
          <a:stretch>
            <a:fillRect/>
          </a:stretch>
        </p:blipFill>
        <p:spPr>
          <a:xfrm>
            <a:off x="884237" y="1912958"/>
            <a:ext cx="5207610" cy="3900465"/>
          </a:xfrm>
          <a:prstGeom prst="rect">
            <a:avLst/>
          </a:prstGeom>
        </p:spPr>
      </p:pic>
      <p:pic>
        <p:nvPicPr>
          <p:cNvPr id="2" name="Picture 1"/>
          <p:cNvPicPr>
            <a:picLocks noChangeAspect="1"/>
          </p:cNvPicPr>
          <p:nvPr/>
        </p:nvPicPr>
        <p:blipFill>
          <a:blip r:embed="rId4"/>
          <a:stretch>
            <a:fillRect/>
          </a:stretch>
        </p:blipFill>
        <p:spPr>
          <a:xfrm>
            <a:off x="8451240" y="1820862"/>
            <a:ext cx="2895600" cy="4589252"/>
          </a:xfrm>
          <a:prstGeom prst="rect">
            <a:avLst/>
          </a:prstGeom>
          <a:effectLst>
            <a:glow rad="228600">
              <a:schemeClr val="bg2">
                <a:alpha val="40000"/>
              </a:schemeClr>
            </a:glow>
          </a:effectLst>
        </p:spPr>
      </p:pic>
      <p:pic>
        <p:nvPicPr>
          <p:cNvPr id="4" name="Picture 3"/>
          <p:cNvPicPr>
            <a:picLocks noChangeAspect="1"/>
          </p:cNvPicPr>
          <p:nvPr/>
        </p:nvPicPr>
        <p:blipFill>
          <a:blip r:embed="rId5"/>
          <a:stretch>
            <a:fillRect/>
          </a:stretch>
        </p:blipFill>
        <p:spPr>
          <a:xfrm>
            <a:off x="3170237" y="5191144"/>
            <a:ext cx="4733925" cy="1352550"/>
          </a:xfrm>
          <a:prstGeom prst="rect">
            <a:avLst/>
          </a:prstGeom>
        </p:spPr>
      </p:pic>
    </p:spTree>
    <p:extLst>
      <p:ext uri="{BB962C8B-B14F-4D97-AF65-F5344CB8AC3E}">
        <p14:creationId xmlns:p14="http://schemas.microsoft.com/office/powerpoint/2010/main" val="337523314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Newly Universal Controls: </a:t>
            </a:r>
            <a:r>
              <a:rPr lang="en-US" dirty="0" err="1" smtClean="0"/>
              <a:t>ContentDialog</a:t>
            </a:r>
            <a:r>
              <a:rPr lang="en-US" dirty="0" smtClean="0"/>
              <a:t/>
            </a:r>
            <a:br>
              <a:rPr lang="en-US" dirty="0" smtClean="0"/>
            </a:br>
            <a:r>
              <a:rPr lang="en-US" sz="3600" dirty="0" smtClean="0"/>
              <a:t>App model, XAML child content</a:t>
            </a:r>
            <a:endParaRPr lang="en-US" sz="3600" dirty="0"/>
          </a:p>
        </p:txBody>
      </p:sp>
      <p:pic>
        <p:nvPicPr>
          <p:cNvPr id="4" name="Picture 3"/>
          <p:cNvPicPr>
            <a:picLocks noChangeAspect="1"/>
          </p:cNvPicPr>
          <p:nvPr/>
        </p:nvPicPr>
        <p:blipFill>
          <a:blip r:embed="rId3"/>
          <a:stretch>
            <a:fillRect/>
          </a:stretch>
        </p:blipFill>
        <p:spPr>
          <a:xfrm>
            <a:off x="5075237" y="1820862"/>
            <a:ext cx="5420305" cy="5033652"/>
          </a:xfrm>
          <a:prstGeom prst="rect">
            <a:avLst/>
          </a:prstGeom>
        </p:spPr>
      </p:pic>
      <p:pic>
        <p:nvPicPr>
          <p:cNvPr id="5" name="Picture 4"/>
          <p:cNvPicPr>
            <a:picLocks noChangeAspect="1"/>
          </p:cNvPicPr>
          <p:nvPr/>
        </p:nvPicPr>
        <p:blipFill>
          <a:blip r:embed="rId4"/>
          <a:stretch>
            <a:fillRect/>
          </a:stretch>
        </p:blipFill>
        <p:spPr>
          <a:xfrm>
            <a:off x="756391" y="2945798"/>
            <a:ext cx="4038784" cy="2185291"/>
          </a:xfrm>
          <a:prstGeom prst="rect">
            <a:avLst/>
          </a:prstGeom>
        </p:spPr>
      </p:pic>
      <p:pic>
        <p:nvPicPr>
          <p:cNvPr id="2" name="Picture 1"/>
          <p:cNvPicPr>
            <a:picLocks noChangeAspect="1"/>
          </p:cNvPicPr>
          <p:nvPr/>
        </p:nvPicPr>
        <p:blipFill>
          <a:blip r:embed="rId5"/>
          <a:stretch>
            <a:fillRect/>
          </a:stretch>
        </p:blipFill>
        <p:spPr>
          <a:xfrm>
            <a:off x="9315710" y="1108558"/>
            <a:ext cx="3103302" cy="5745956"/>
          </a:xfrm>
          <a:prstGeom prst="rect">
            <a:avLst/>
          </a:prstGeom>
        </p:spPr>
      </p:pic>
    </p:spTree>
    <p:extLst>
      <p:ext uri="{BB962C8B-B14F-4D97-AF65-F5344CB8AC3E}">
        <p14:creationId xmlns:p14="http://schemas.microsoft.com/office/powerpoint/2010/main" val="37627466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Newly Universal Controls: </a:t>
            </a:r>
            <a:r>
              <a:rPr lang="en-US" dirty="0" err="1" smtClean="0"/>
              <a:t>AutoSuggestBox</a:t>
            </a:r>
            <a:r>
              <a:rPr lang="en-US" dirty="0" smtClean="0"/>
              <a:t/>
            </a:r>
            <a:br>
              <a:rPr lang="en-US" dirty="0" smtClean="0"/>
            </a:br>
            <a:r>
              <a:rPr lang="en-US" sz="3600" dirty="0" smtClean="0"/>
              <a:t>And IME support, glyph</a:t>
            </a:r>
            <a:endParaRPr lang="en-US" sz="3600" dirty="0"/>
          </a:p>
        </p:txBody>
      </p:sp>
      <p:pic>
        <p:nvPicPr>
          <p:cNvPr id="2" name="Picture 1"/>
          <p:cNvPicPr>
            <a:picLocks noChangeAspect="1"/>
          </p:cNvPicPr>
          <p:nvPr/>
        </p:nvPicPr>
        <p:blipFill>
          <a:blip r:embed="rId3"/>
          <a:stretch>
            <a:fillRect/>
          </a:stretch>
        </p:blipFill>
        <p:spPr>
          <a:xfrm>
            <a:off x="1646237" y="2144474"/>
            <a:ext cx="4762500" cy="3990975"/>
          </a:xfrm>
          <a:prstGeom prst="rect">
            <a:avLst/>
          </a:prstGeom>
        </p:spPr>
      </p:pic>
      <p:pic>
        <p:nvPicPr>
          <p:cNvPr id="4" name="Picture 3"/>
          <p:cNvPicPr>
            <a:picLocks noChangeAspect="1"/>
          </p:cNvPicPr>
          <p:nvPr/>
        </p:nvPicPr>
        <p:blipFill>
          <a:blip r:embed="rId4"/>
          <a:stretch>
            <a:fillRect/>
          </a:stretch>
        </p:blipFill>
        <p:spPr>
          <a:xfrm>
            <a:off x="8428037" y="1668462"/>
            <a:ext cx="2684103" cy="4943001"/>
          </a:xfrm>
          <a:prstGeom prst="rect">
            <a:avLst/>
          </a:prstGeom>
        </p:spPr>
      </p:pic>
    </p:spTree>
    <p:extLst>
      <p:ext uri="{BB962C8B-B14F-4D97-AF65-F5344CB8AC3E}">
        <p14:creationId xmlns:p14="http://schemas.microsoft.com/office/powerpoint/2010/main" val="11504385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Newly Universal Controls: Maps</a:t>
            </a:r>
            <a:br>
              <a:rPr lang="en-US" dirty="0" smtClean="0"/>
            </a:br>
            <a:r>
              <a:rPr lang="en-US" sz="3600" dirty="0" smtClean="0"/>
              <a:t>Plus Offline, 3D, Street Side Panoramas</a:t>
            </a:r>
            <a:endParaRPr lang="en-US" sz="3600" dirty="0"/>
          </a:p>
        </p:txBody>
      </p:sp>
      <p:pic>
        <p:nvPicPr>
          <p:cNvPr id="2" name="Picture 1"/>
          <p:cNvPicPr>
            <a:picLocks noChangeAspect="1"/>
          </p:cNvPicPr>
          <p:nvPr/>
        </p:nvPicPr>
        <p:blipFill>
          <a:blip r:embed="rId3"/>
          <a:stretch>
            <a:fillRect/>
          </a:stretch>
        </p:blipFill>
        <p:spPr>
          <a:xfrm>
            <a:off x="1189037" y="2278062"/>
            <a:ext cx="6143771" cy="3886200"/>
          </a:xfrm>
          <a:prstGeom prst="rect">
            <a:avLst/>
          </a:prstGeom>
        </p:spPr>
      </p:pic>
      <p:grpSp>
        <p:nvGrpSpPr>
          <p:cNvPr id="5" name="Group 4"/>
          <p:cNvGrpSpPr/>
          <p:nvPr/>
        </p:nvGrpSpPr>
        <p:grpSpPr>
          <a:xfrm>
            <a:off x="8656637" y="1592262"/>
            <a:ext cx="2693582" cy="4953000"/>
            <a:chOff x="9074224" y="1834173"/>
            <a:chExt cx="2693582" cy="4953000"/>
          </a:xfrm>
        </p:grpSpPr>
        <p:pic>
          <p:nvPicPr>
            <p:cNvPr id="4" name="Picture 3"/>
            <p:cNvPicPr>
              <a:picLocks noChangeAspect="1"/>
            </p:cNvPicPr>
            <p:nvPr/>
          </p:nvPicPr>
          <p:blipFill>
            <a:blip r:embed="rId4"/>
            <a:stretch>
              <a:fillRect/>
            </a:stretch>
          </p:blipFill>
          <p:spPr>
            <a:xfrm>
              <a:off x="9074224" y="1834173"/>
              <a:ext cx="2693582" cy="4953000"/>
            </a:xfrm>
            <a:prstGeom prst="rect">
              <a:avLst/>
            </a:prstGeom>
          </p:spPr>
        </p:pic>
        <p:sp>
          <p:nvSpPr>
            <p:cNvPr id="3" name="Rectangle 2"/>
            <p:cNvSpPr/>
            <p:nvPr/>
          </p:nvSpPr>
          <p:spPr bwMode="auto">
            <a:xfrm>
              <a:off x="9799637" y="5791675"/>
              <a:ext cx="1752600" cy="151435"/>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6961627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Using XAML to Build UW Apps</a:t>
            </a:r>
            <a:br>
              <a:rPr lang="en-US" dirty="0" smtClean="0"/>
            </a:br>
            <a:r>
              <a:rPr lang="en-US" dirty="0" smtClean="0"/>
              <a:t>It’s more than just universal controls</a:t>
            </a:r>
            <a:endParaRPr lang="en-US" dirty="0"/>
          </a:p>
        </p:txBody>
      </p:sp>
    </p:spTree>
    <p:extLst>
      <p:ext uri="{BB962C8B-B14F-4D97-AF65-F5344CB8AC3E}">
        <p14:creationId xmlns:p14="http://schemas.microsoft.com/office/powerpoint/2010/main" val="33645506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27037" y="1820861"/>
            <a:ext cx="6124209" cy="5185059"/>
          </a:xfrm>
          <a:prstGeom prst="rect">
            <a:avLst/>
          </a:prstGeom>
          <a:ln>
            <a:solidFill>
              <a:schemeClr val="tx2"/>
            </a:solidFill>
          </a:ln>
        </p:spPr>
      </p:pic>
      <p:pic>
        <p:nvPicPr>
          <p:cNvPr id="7" name="Picture 6"/>
          <p:cNvPicPr>
            <a:picLocks noChangeAspect="1"/>
          </p:cNvPicPr>
          <p:nvPr/>
        </p:nvPicPr>
        <p:blipFill>
          <a:blip r:embed="rId4"/>
          <a:stretch>
            <a:fillRect/>
          </a:stretch>
        </p:blipFill>
        <p:spPr>
          <a:xfrm>
            <a:off x="7208837" y="4161010"/>
            <a:ext cx="4724522" cy="2534743"/>
          </a:xfrm>
          <a:prstGeom prst="rect">
            <a:avLst/>
          </a:prstGeom>
        </p:spPr>
      </p:pic>
      <p:sp>
        <p:nvSpPr>
          <p:cNvPr id="10" name="Title 9"/>
          <p:cNvSpPr>
            <a:spLocks noGrp="1"/>
          </p:cNvSpPr>
          <p:nvPr>
            <p:ph type="title"/>
          </p:nvPr>
        </p:nvSpPr>
        <p:spPr/>
        <p:txBody>
          <a:bodyPr/>
          <a:lstStyle/>
          <a:p>
            <a:r>
              <a:rPr lang="en-US" dirty="0" smtClean="0"/>
              <a:t>Common Controls</a:t>
            </a:r>
            <a:br>
              <a:rPr lang="en-US" dirty="0" smtClean="0"/>
            </a:br>
            <a:r>
              <a:rPr lang="en-US" sz="3600" dirty="0" smtClean="0"/>
              <a:t>Common Branding, Behavior, Scaling, Support Diverse Inputs</a:t>
            </a:r>
            <a:endParaRPr lang="en-US" sz="3600" dirty="0"/>
          </a:p>
        </p:txBody>
      </p:sp>
      <p:pic>
        <p:nvPicPr>
          <p:cNvPr id="31" name="Picture 30"/>
          <p:cNvPicPr>
            <a:picLocks noChangeAspect="1"/>
          </p:cNvPicPr>
          <p:nvPr/>
        </p:nvPicPr>
        <p:blipFill>
          <a:blip r:embed="rId5"/>
          <a:stretch>
            <a:fillRect/>
          </a:stretch>
        </p:blipFill>
        <p:spPr>
          <a:xfrm>
            <a:off x="7815928" y="2273480"/>
            <a:ext cx="1485900" cy="1143000"/>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84637" y="3008888"/>
            <a:ext cx="551163" cy="440930"/>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44634">
            <a:off x="7363543" y="4330747"/>
            <a:ext cx="698817" cy="552065"/>
          </a:xfrm>
          <a:prstGeom prst="rect">
            <a:avLst/>
          </a:prstGeom>
        </p:spPr>
      </p:pic>
      <p:pic>
        <p:nvPicPr>
          <p:cNvPr id="34" name="Picture 33"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l="12333" t="23140" r="7378" b="17105"/>
          <a:stretch/>
        </p:blipFill>
        <p:spPr>
          <a:xfrm>
            <a:off x="9769873" y="2530613"/>
            <a:ext cx="1593273" cy="628734"/>
          </a:xfrm>
          <a:prstGeom prst="rect">
            <a:avLst/>
          </a:prstGeom>
          <a:noFill/>
          <a:ln>
            <a:noFill/>
          </a:ln>
        </p:spPr>
      </p:pic>
    </p:spTree>
    <p:extLst>
      <p:ext uri="{BB962C8B-B14F-4D97-AF65-F5344CB8AC3E}">
        <p14:creationId xmlns:p14="http://schemas.microsoft.com/office/powerpoint/2010/main" val="261397557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Controls Reusable Across Devices/Displays</a:t>
            </a:r>
            <a:br>
              <a:rPr lang="en-US" dirty="0" smtClean="0"/>
            </a:br>
            <a:r>
              <a:rPr lang="en-US" sz="3600" dirty="0" smtClean="0"/>
              <a:t>Views </a:t>
            </a:r>
            <a:r>
              <a:rPr lang="en-US" sz="3600" i="1" dirty="0" smtClean="0"/>
              <a:t>may</a:t>
            </a:r>
            <a:r>
              <a:rPr lang="en-US" sz="3600" dirty="0" smtClean="0"/>
              <a:t> be reusable (but likely to need </a:t>
            </a:r>
            <a:r>
              <a:rPr lang="en-US" sz="3600" i="1" dirty="0" smtClean="0"/>
              <a:t>tailoring</a:t>
            </a:r>
            <a:r>
              <a:rPr lang="en-US" sz="3600" dirty="0" smtClean="0"/>
              <a:t>)</a:t>
            </a:r>
            <a:endParaRPr lang="en-US" sz="3600" dirty="0"/>
          </a:p>
        </p:txBody>
      </p:sp>
      <p:pic>
        <p:nvPicPr>
          <p:cNvPr id="5" name="Picture 4"/>
          <p:cNvPicPr>
            <a:picLocks noChangeAspect="1"/>
          </p:cNvPicPr>
          <p:nvPr/>
        </p:nvPicPr>
        <p:blipFill>
          <a:blip r:embed="rId2"/>
          <a:stretch>
            <a:fillRect/>
          </a:stretch>
        </p:blipFill>
        <p:spPr>
          <a:xfrm>
            <a:off x="2636837" y="1744662"/>
            <a:ext cx="2739843" cy="5029200"/>
          </a:xfrm>
          <a:prstGeom prst="rect">
            <a:avLst/>
          </a:prstGeom>
        </p:spPr>
      </p:pic>
      <p:pic>
        <p:nvPicPr>
          <p:cNvPr id="6" name="Picture 5"/>
          <p:cNvPicPr>
            <a:picLocks noChangeAspect="1"/>
          </p:cNvPicPr>
          <p:nvPr/>
        </p:nvPicPr>
        <p:blipFill>
          <a:blip r:embed="rId3"/>
          <a:stretch>
            <a:fillRect/>
          </a:stretch>
        </p:blipFill>
        <p:spPr>
          <a:xfrm>
            <a:off x="6904037" y="1716087"/>
            <a:ext cx="2982560" cy="5057775"/>
          </a:xfrm>
          <a:prstGeom prst="rect">
            <a:avLst/>
          </a:prstGeom>
        </p:spPr>
      </p:pic>
    </p:spTree>
    <p:extLst>
      <p:ext uri="{BB962C8B-B14F-4D97-AF65-F5344CB8AC3E}">
        <p14:creationId xmlns:p14="http://schemas.microsoft.com/office/powerpoint/2010/main" val="284910480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Tailoring App Experiences</a:t>
            </a:r>
            <a:br>
              <a:rPr lang="en-US" dirty="0" smtClean="0"/>
            </a:br>
            <a:r>
              <a:rPr lang="en-US" sz="3600" dirty="0" smtClean="0">
                <a:gradFill>
                  <a:gsLst>
                    <a:gs pos="1250">
                      <a:srgbClr val="404040"/>
                    </a:gs>
                    <a:gs pos="100000">
                      <a:srgbClr val="404040"/>
                    </a:gs>
                  </a:gsLst>
                  <a:lin ang="5400000" scaled="0"/>
                </a:gradFill>
              </a:rPr>
              <a:t>Typically via responsive pages or multiple views </a:t>
            </a:r>
            <a:endParaRPr lang="en-US" dirty="0"/>
          </a:p>
        </p:txBody>
      </p:sp>
      <p:pic>
        <p:nvPicPr>
          <p:cNvPr id="2" name="Picture 1"/>
          <p:cNvPicPr>
            <a:picLocks noChangeAspect="1"/>
          </p:cNvPicPr>
          <p:nvPr/>
        </p:nvPicPr>
        <p:blipFill>
          <a:blip r:embed="rId3"/>
          <a:stretch>
            <a:fillRect/>
          </a:stretch>
        </p:blipFill>
        <p:spPr>
          <a:xfrm>
            <a:off x="4313237" y="1915550"/>
            <a:ext cx="7604777" cy="4033838"/>
          </a:xfrm>
          <a:prstGeom prst="rect">
            <a:avLst/>
          </a:prstGeom>
        </p:spPr>
      </p:pic>
      <p:pic>
        <p:nvPicPr>
          <p:cNvPr id="6" name="Picture 5"/>
          <p:cNvPicPr>
            <a:picLocks noChangeAspect="1"/>
          </p:cNvPicPr>
          <p:nvPr/>
        </p:nvPicPr>
        <p:blipFill>
          <a:blip r:embed="rId4"/>
          <a:stretch>
            <a:fillRect/>
          </a:stretch>
        </p:blipFill>
        <p:spPr>
          <a:xfrm>
            <a:off x="731837" y="1763150"/>
            <a:ext cx="2590800" cy="4705912"/>
          </a:xfrm>
          <a:prstGeom prst="rect">
            <a:avLst/>
          </a:prstGeom>
        </p:spPr>
      </p:pic>
      <p:sp>
        <p:nvSpPr>
          <p:cNvPr id="11" name="Rectangle 10"/>
          <p:cNvSpPr/>
          <p:nvPr/>
        </p:nvSpPr>
        <p:spPr bwMode="auto">
          <a:xfrm>
            <a:off x="884237" y="1991750"/>
            <a:ext cx="2362200" cy="34924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321174" y="2340998"/>
            <a:ext cx="1897063" cy="360838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934242" y="2846383"/>
            <a:ext cx="711995" cy="74556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6370637" y="2677550"/>
            <a:ext cx="1219200" cy="13716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274639" y="6469062"/>
            <a:ext cx="1165859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t>Windows 10 has new features to help with </a:t>
            </a:r>
            <a:r>
              <a:rPr lang="en-US" sz="2400" i="1" dirty="0" smtClean="0"/>
              <a:t>responsive</a:t>
            </a:r>
            <a:r>
              <a:rPr lang="en-US" sz="2400" dirty="0" smtClean="0"/>
              <a:t> designs</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52716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23987"/>
          </a:xfrm>
        </p:spPr>
        <p:txBody>
          <a:bodyPr/>
          <a:lstStyle/>
          <a:p>
            <a:r>
              <a:rPr lang="en-US" dirty="0" smtClean="0"/>
              <a:t>Capable of binding to properties</a:t>
            </a:r>
          </a:p>
          <a:p>
            <a:r>
              <a:rPr lang="en-US" dirty="0" smtClean="0"/>
              <a:t>Properties are registered on a </a:t>
            </a:r>
            <a:r>
              <a:rPr lang="en-US" dirty="0" err="1" smtClean="0"/>
              <a:t>DependencyObject</a:t>
            </a:r>
            <a:endParaRPr lang="en-US" dirty="0" smtClean="0"/>
          </a:p>
          <a:p>
            <a:r>
              <a:rPr lang="en-US" dirty="0" smtClean="0"/>
              <a:t>Callback when property changes</a:t>
            </a:r>
          </a:p>
          <a:p>
            <a:r>
              <a:rPr lang="en-US" dirty="0" smtClean="0"/>
              <a:t>Sits as part of a property bag on a </a:t>
            </a:r>
            <a:r>
              <a:rPr lang="en-US" dirty="0" err="1" smtClean="0"/>
              <a:t>DepdencyObject</a:t>
            </a:r>
            <a:endParaRPr lang="en-US" dirty="0"/>
          </a:p>
        </p:txBody>
      </p:sp>
      <p:sp>
        <p:nvSpPr>
          <p:cNvPr id="3" name="Title 2"/>
          <p:cNvSpPr>
            <a:spLocks noGrp="1"/>
          </p:cNvSpPr>
          <p:nvPr>
            <p:ph type="title"/>
          </p:nvPr>
        </p:nvSpPr>
        <p:spPr/>
        <p:txBody>
          <a:bodyPr/>
          <a:lstStyle/>
          <a:p>
            <a:r>
              <a:rPr lang="en-US" dirty="0" smtClean="0"/>
              <a:t>Dependency Property</a:t>
            </a:r>
            <a:endParaRPr lang="en-US" dirty="0"/>
          </a:p>
        </p:txBody>
      </p:sp>
    </p:spTree>
    <p:extLst>
      <p:ext uri="{BB962C8B-B14F-4D97-AF65-F5344CB8AC3E}">
        <p14:creationId xmlns:p14="http://schemas.microsoft.com/office/powerpoint/2010/main" val="21299769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New XAML Features for Building </a:t>
            </a:r>
            <a:r>
              <a:rPr lang="en-US" i="1" dirty="0"/>
              <a:t>R</a:t>
            </a:r>
            <a:r>
              <a:rPr lang="en-US" i="1" dirty="0" smtClean="0"/>
              <a:t>esponsive</a:t>
            </a:r>
            <a:r>
              <a:rPr lang="en-US" dirty="0" smtClean="0"/>
              <a:t> UW Apps</a:t>
            </a:r>
            <a:endParaRPr lang="en-US" dirty="0"/>
          </a:p>
        </p:txBody>
      </p:sp>
    </p:spTree>
    <p:extLst>
      <p:ext uri="{BB962C8B-B14F-4D97-AF65-F5344CB8AC3E}">
        <p14:creationId xmlns:p14="http://schemas.microsoft.com/office/powerpoint/2010/main" val="364189023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12737" y="2278062"/>
            <a:ext cx="10287000" cy="3170099"/>
          </a:xfrm>
        </p:spPr>
        <p:txBody>
          <a:bodyPr/>
          <a:lstStyle/>
          <a:p>
            <a:pPr marL="0" indent="0">
              <a:buNone/>
            </a:pPr>
            <a:r>
              <a:rPr lang="en-US" sz="2000" dirty="0">
                <a:solidFill>
                  <a:srgbClr val="0000FF"/>
                </a:solidFill>
                <a:highlight>
                  <a:srgbClr val="FFFFFF"/>
                </a:highlight>
              </a:rPr>
              <a:t>&lt;</a:t>
            </a:r>
            <a:r>
              <a:rPr lang="en-US" sz="2000" dirty="0" err="1" smtClean="0">
                <a:solidFill>
                  <a:srgbClr val="A31515"/>
                </a:solidFill>
                <a:highlight>
                  <a:srgbClr val="FFFFFF"/>
                </a:highlight>
              </a:rPr>
              <a:t>SplitView</a:t>
            </a:r>
            <a:r>
              <a:rPr lang="en-US" sz="2000" dirty="0" smtClean="0">
                <a:solidFill>
                  <a:srgbClr val="A31515"/>
                </a:solidFill>
                <a:highlight>
                  <a:srgbClr val="FFFFFF"/>
                </a:highlight>
              </a:rPr>
              <a:t> </a:t>
            </a:r>
            <a:r>
              <a:rPr lang="en-US" sz="2000" dirty="0" err="1">
                <a:solidFill>
                  <a:srgbClr val="FF0000"/>
                </a:solidFill>
                <a:highlight>
                  <a:srgbClr val="FFFFFF"/>
                </a:highlight>
              </a:rPr>
              <a:t>DisplayMode</a:t>
            </a:r>
            <a:r>
              <a:rPr lang="en-US" sz="2000" dirty="0">
                <a:solidFill>
                  <a:srgbClr val="0000FF"/>
                </a:solidFill>
                <a:highlight>
                  <a:srgbClr val="FFFFFF"/>
                </a:highlight>
              </a:rPr>
              <a:t>="</a:t>
            </a:r>
            <a:r>
              <a:rPr lang="en-US" sz="2000" dirty="0" err="1" smtClean="0">
                <a:solidFill>
                  <a:srgbClr val="0000FF"/>
                </a:solidFill>
                <a:highlight>
                  <a:srgbClr val="FFFFFF"/>
                </a:highlight>
              </a:rPr>
              <a:t>Inline|Overlay|CompactInline|CompactOverlay</a:t>
            </a:r>
            <a:r>
              <a:rPr lang="en-US" sz="2000" dirty="0" smtClean="0">
                <a:solidFill>
                  <a:srgbClr val="0000FF"/>
                </a:solidFill>
                <a:highlight>
                  <a:srgbClr val="FFFFFF"/>
                </a:highlight>
              </a:rPr>
              <a:t>"&gt;</a:t>
            </a:r>
            <a:endParaRPr lang="en-US" sz="2000" dirty="0">
              <a:solidFill>
                <a:srgbClr val="000000"/>
              </a:solidFill>
              <a:highlight>
                <a:srgbClr val="FFFFFF"/>
              </a:highlight>
            </a:endParaRPr>
          </a:p>
          <a:p>
            <a:pPr marL="0" indent="0">
              <a:buNone/>
            </a:pPr>
            <a:endParaRPr lang="en-US" sz="2000" dirty="0" smtClean="0">
              <a:solidFill>
                <a:srgbClr val="0000FF"/>
              </a:solidFill>
              <a:highlight>
                <a:srgbClr val="FFFFFF"/>
              </a:highlight>
            </a:endParaRPr>
          </a:p>
          <a:p>
            <a:pPr marL="0" indent="0">
              <a:buNone/>
            </a:pPr>
            <a:r>
              <a:rPr lang="en-US" sz="2000" dirty="0" smtClean="0">
                <a:solidFill>
                  <a:srgbClr val="0000FF"/>
                </a:solidFill>
                <a:highlight>
                  <a:srgbClr val="FFFFFF"/>
                </a:highlight>
              </a:rPr>
              <a:t>	&lt;</a:t>
            </a:r>
            <a:r>
              <a:rPr lang="en-US" sz="2000" dirty="0" err="1">
                <a:solidFill>
                  <a:srgbClr val="A31515"/>
                </a:solidFill>
                <a:highlight>
                  <a:srgbClr val="FFFFFF"/>
                </a:highlight>
              </a:rPr>
              <a:t>SplitView.Pane</a:t>
            </a:r>
            <a:r>
              <a:rPr lang="en-US" sz="2000" dirty="0" smtClean="0">
                <a:solidFill>
                  <a:srgbClr val="0000FF"/>
                </a:solidFill>
                <a:highlight>
                  <a:srgbClr val="FFFFFF"/>
                </a:highlight>
              </a:rPr>
              <a:t>&gt;</a:t>
            </a:r>
            <a:endParaRPr lang="en-US" sz="2000" dirty="0" smtClean="0">
              <a:solidFill>
                <a:srgbClr val="000000"/>
              </a:solidFill>
              <a:highlight>
                <a:srgbClr val="FFFFFF"/>
              </a:highlight>
            </a:endParaRPr>
          </a:p>
          <a:p>
            <a:pPr marL="0" indent="0">
              <a:buNone/>
            </a:pPr>
            <a:r>
              <a:rPr lang="en-US" sz="2000" dirty="0" smtClean="0">
                <a:solidFill>
                  <a:srgbClr val="008000"/>
                </a:solidFill>
                <a:highlight>
                  <a:srgbClr val="FFFFFF"/>
                </a:highlight>
              </a:rPr>
              <a:t>	&lt;!-- Navigation Content Here --&gt;</a:t>
            </a:r>
            <a:endParaRPr lang="en-US" sz="2000" dirty="0" smtClean="0">
              <a:solidFill>
                <a:srgbClr val="000000"/>
              </a:solidFill>
              <a:highlight>
                <a:srgbClr val="FFFFFF"/>
              </a:highlight>
            </a:endParaRPr>
          </a:p>
          <a:p>
            <a:pPr marL="0" indent="0">
              <a:buNone/>
            </a:pPr>
            <a:r>
              <a:rPr lang="en-US" sz="2000" dirty="0" smtClean="0">
                <a:solidFill>
                  <a:srgbClr val="0000FF"/>
                </a:solidFill>
                <a:highlight>
                  <a:srgbClr val="FFFFFF"/>
                </a:highlight>
              </a:rPr>
              <a:t>	&lt;/</a:t>
            </a:r>
            <a:r>
              <a:rPr lang="en-US" sz="2000" dirty="0" err="1">
                <a:solidFill>
                  <a:srgbClr val="A31515"/>
                </a:solidFill>
                <a:highlight>
                  <a:srgbClr val="FFFFFF"/>
                </a:highlight>
              </a:rPr>
              <a:t>SplitView.Pane</a:t>
            </a:r>
            <a:r>
              <a:rPr lang="en-US" sz="2000" dirty="0" smtClean="0">
                <a:solidFill>
                  <a:srgbClr val="0000FF"/>
                </a:solidFill>
                <a:highlight>
                  <a:srgbClr val="FFFFFF"/>
                </a:highlight>
              </a:rPr>
              <a:t>&gt;</a:t>
            </a:r>
          </a:p>
          <a:p>
            <a:pPr marL="0" indent="0">
              <a:buNone/>
            </a:pPr>
            <a:endParaRPr lang="en-US" sz="2000" dirty="0" smtClean="0">
              <a:solidFill>
                <a:srgbClr val="0000FF"/>
              </a:solidFill>
              <a:highlight>
                <a:srgbClr val="FFFFFF"/>
              </a:highlight>
            </a:endParaRPr>
          </a:p>
          <a:p>
            <a:pPr marL="0" indent="0">
              <a:buNone/>
            </a:pPr>
            <a:r>
              <a:rPr lang="en-US" sz="2000" dirty="0" smtClean="0">
                <a:solidFill>
                  <a:srgbClr val="0000FF"/>
                </a:solidFill>
                <a:highlight>
                  <a:srgbClr val="FFFFFF"/>
                </a:highlight>
              </a:rPr>
              <a:t>	</a:t>
            </a:r>
            <a:r>
              <a:rPr lang="en-US" sz="2000" dirty="0" smtClean="0">
                <a:solidFill>
                  <a:srgbClr val="008000"/>
                </a:solidFill>
                <a:highlight>
                  <a:srgbClr val="FFFFFF"/>
                </a:highlight>
              </a:rPr>
              <a:t>&lt;!-- Main Content Here --&gt;</a:t>
            </a:r>
            <a:endParaRPr lang="en-US" sz="2000" dirty="0" smtClean="0">
              <a:solidFill>
                <a:srgbClr val="0000FF"/>
              </a:solidFill>
              <a:highlight>
                <a:srgbClr val="FFFFFF"/>
              </a:highlight>
            </a:endParaRPr>
          </a:p>
          <a:p>
            <a:pPr marL="0" indent="0">
              <a:buNone/>
            </a:pPr>
            <a:endParaRPr lang="en-US" sz="2000" dirty="0" smtClean="0">
              <a:solidFill>
                <a:srgbClr val="0000FF"/>
              </a:solidFill>
              <a:highlight>
                <a:srgbClr val="FFFFFF"/>
              </a:highlight>
            </a:endParaRPr>
          </a:p>
          <a:p>
            <a:pPr marL="0" indent="0">
              <a:buNone/>
            </a:pPr>
            <a:r>
              <a:rPr lang="en-US" sz="2000" dirty="0" smtClean="0">
                <a:solidFill>
                  <a:srgbClr val="0000FF"/>
                </a:solidFill>
                <a:highlight>
                  <a:srgbClr val="FFFFFF"/>
                </a:highlight>
              </a:rPr>
              <a:t>&lt;/</a:t>
            </a:r>
            <a:r>
              <a:rPr lang="en-US" sz="2000" dirty="0" err="1">
                <a:solidFill>
                  <a:srgbClr val="A31515"/>
                </a:solidFill>
                <a:highlight>
                  <a:srgbClr val="FFFFFF"/>
                </a:highlight>
              </a:rPr>
              <a:t>SplitView</a:t>
            </a:r>
            <a:r>
              <a:rPr lang="en-US" sz="2000" dirty="0">
                <a:solidFill>
                  <a:srgbClr val="0000FF"/>
                </a:solidFill>
                <a:highlight>
                  <a:srgbClr val="FFFFFF"/>
                </a:highlight>
              </a:rPr>
              <a:t>&gt;</a:t>
            </a:r>
            <a:endParaRPr lang="en-US" sz="2000" dirty="0">
              <a:solidFill>
                <a:srgbClr val="000000"/>
              </a:solidFill>
              <a:highlight>
                <a:srgbClr val="FFFFFF"/>
              </a:highlight>
            </a:endParaRPr>
          </a:p>
        </p:txBody>
      </p:sp>
      <p:sp>
        <p:nvSpPr>
          <p:cNvPr id="4" name="Title 3"/>
          <p:cNvSpPr>
            <a:spLocks noGrp="1"/>
          </p:cNvSpPr>
          <p:nvPr>
            <p:ph type="title"/>
          </p:nvPr>
        </p:nvSpPr>
        <p:spPr/>
        <p:txBody>
          <a:bodyPr/>
          <a:lstStyle/>
          <a:p>
            <a:r>
              <a:rPr lang="en-US" dirty="0" err="1"/>
              <a:t>SplitView</a:t>
            </a:r>
            <a:r>
              <a:rPr lang="en-US" dirty="0" smtClean="0"/>
              <a:t/>
            </a:r>
            <a:br>
              <a:rPr lang="en-US" dirty="0" smtClean="0"/>
            </a:br>
            <a:r>
              <a:rPr lang="en-US" sz="3600" dirty="0"/>
              <a:t>A</a:t>
            </a:r>
            <a:r>
              <a:rPr lang="en-US" sz="3600" dirty="0" smtClean="0"/>
              <a:t>daptive </a:t>
            </a:r>
            <a:r>
              <a:rPr lang="en-US" sz="3600" dirty="0"/>
              <a:t>navigation pane</a:t>
            </a:r>
          </a:p>
        </p:txBody>
      </p:sp>
      <p:pic>
        <p:nvPicPr>
          <p:cNvPr id="5" name="Picture 4"/>
          <p:cNvPicPr>
            <a:picLocks noChangeAspect="1"/>
          </p:cNvPicPr>
          <p:nvPr/>
        </p:nvPicPr>
        <p:blipFill>
          <a:blip r:embed="rId3"/>
          <a:stretch>
            <a:fillRect/>
          </a:stretch>
        </p:blipFill>
        <p:spPr>
          <a:xfrm>
            <a:off x="6508749" y="2812337"/>
            <a:ext cx="5424488" cy="3914374"/>
          </a:xfrm>
          <a:prstGeom prst="rect">
            <a:avLst/>
          </a:prstGeom>
        </p:spPr>
      </p:pic>
      <p:sp>
        <p:nvSpPr>
          <p:cNvPr id="6" name="Rectangle 5"/>
          <p:cNvSpPr/>
          <p:nvPr/>
        </p:nvSpPr>
        <p:spPr bwMode="auto">
          <a:xfrm>
            <a:off x="6508749" y="3296093"/>
            <a:ext cx="2133600" cy="3430618"/>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718549" y="3016725"/>
            <a:ext cx="3214688" cy="3709986"/>
          </a:xfrm>
          <a:prstGeom prst="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5883665" y="3538951"/>
            <a:ext cx="625084" cy="324160"/>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151437" y="4338694"/>
            <a:ext cx="3567112" cy="225368"/>
          </a:xfrm>
          <a:prstGeom prst="line">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90925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50837" y="1744662"/>
            <a:ext cx="11887200" cy="4524315"/>
          </a:xfrm>
        </p:spPr>
        <p:txBody>
          <a:bodyPr/>
          <a:lstStyle/>
          <a:p>
            <a:pPr marL="0" indent="0">
              <a:buNone/>
            </a:pPr>
            <a:r>
              <a:rPr lang="en-US" sz="2000" dirty="0" smtClean="0">
                <a:solidFill>
                  <a:srgbClr val="0000FF"/>
                </a:solidFill>
                <a:highlight>
                  <a:srgbClr val="FFFFFF"/>
                </a:highlight>
              </a:rPr>
              <a:t>  &lt;</a:t>
            </a:r>
            <a:r>
              <a:rPr lang="en-US" sz="2000" dirty="0" err="1">
                <a:solidFill>
                  <a:srgbClr val="A31515"/>
                </a:solidFill>
                <a:highlight>
                  <a:srgbClr val="FFFFFF"/>
                </a:highlight>
              </a:rPr>
              <a:t>VisualState.Setters</a:t>
            </a:r>
            <a:r>
              <a:rPr lang="en-US" sz="2000" dirty="0">
                <a:solidFill>
                  <a:srgbClr val="0000FF"/>
                </a:solidFill>
                <a:highlight>
                  <a:srgbClr val="FFFFFF"/>
                </a:highlight>
              </a:rPr>
              <a:t>&gt;</a:t>
            </a:r>
            <a:endParaRPr lang="en-US" sz="2000" dirty="0">
              <a:solidFill>
                <a:srgbClr val="000000"/>
              </a:solidFill>
              <a:highlight>
                <a:srgbClr val="FFFFFF"/>
              </a:highlight>
            </a:endParaRPr>
          </a:p>
          <a:p>
            <a:pPr marL="228541" lvl="2" indent="0">
              <a:buNone/>
            </a:pPr>
            <a:r>
              <a:rPr lang="en-US" sz="2000" dirty="0" smtClean="0">
                <a:solidFill>
                  <a:srgbClr val="0000FF"/>
                </a:solidFill>
                <a:highlight>
                  <a:srgbClr val="FFFFFF"/>
                </a:highlight>
              </a:rPr>
              <a:t>  &lt;</a:t>
            </a:r>
            <a:r>
              <a:rPr lang="en-US" sz="2000" dirty="0">
                <a:solidFill>
                  <a:srgbClr val="A31515"/>
                </a:solidFill>
                <a:highlight>
                  <a:srgbClr val="FFFFFF"/>
                </a:highlight>
              </a:rPr>
              <a:t>Setter</a:t>
            </a:r>
            <a:r>
              <a:rPr lang="en-US" sz="2000" dirty="0">
                <a:solidFill>
                  <a:srgbClr val="FF0000"/>
                </a:solidFill>
                <a:highlight>
                  <a:srgbClr val="FFFFFF"/>
                </a:highlight>
              </a:rPr>
              <a:t> Target</a:t>
            </a:r>
            <a:r>
              <a:rPr lang="en-US" sz="2000" dirty="0">
                <a:solidFill>
                  <a:srgbClr val="0000FF"/>
                </a:solidFill>
                <a:highlight>
                  <a:srgbClr val="FFFFFF"/>
                </a:highlight>
              </a:rPr>
              <a:t>="</a:t>
            </a:r>
            <a:r>
              <a:rPr lang="en-US" sz="2000" dirty="0" err="1">
                <a:solidFill>
                  <a:srgbClr val="0000FF"/>
                </a:solidFill>
                <a:highlight>
                  <a:srgbClr val="FFFFFF"/>
                </a:highlight>
              </a:rPr>
              <a:t>splitView.DisplayMode</a:t>
            </a:r>
            <a:r>
              <a:rPr lang="en-US" sz="2000" dirty="0">
                <a:solidFill>
                  <a:srgbClr val="0000FF"/>
                </a:solidFill>
                <a:highlight>
                  <a:srgbClr val="FFFFFF"/>
                </a:highlight>
              </a:rPr>
              <a:t>"</a:t>
            </a:r>
            <a:r>
              <a:rPr lang="en-US" sz="2000" dirty="0">
                <a:solidFill>
                  <a:srgbClr val="FF0000"/>
                </a:solidFill>
                <a:highlight>
                  <a:srgbClr val="FFFFFF"/>
                </a:highlight>
              </a:rPr>
              <a:t> Value</a:t>
            </a:r>
            <a:r>
              <a:rPr lang="en-US" sz="2000" dirty="0">
                <a:solidFill>
                  <a:srgbClr val="0000FF"/>
                </a:solidFill>
                <a:highlight>
                  <a:srgbClr val="FFFFFF"/>
                </a:highlight>
              </a:rPr>
              <a:t>="Inline" /&gt;</a:t>
            </a:r>
            <a:endParaRPr lang="en-US" sz="2000" dirty="0">
              <a:solidFill>
                <a:srgbClr val="000000"/>
              </a:solidFill>
              <a:highlight>
                <a:srgbClr val="FFFFFF"/>
              </a:highlight>
            </a:endParaRPr>
          </a:p>
          <a:p>
            <a:pPr marL="0" indent="0">
              <a:buNone/>
            </a:pPr>
            <a:r>
              <a:rPr lang="en-US" sz="2000" dirty="0" smtClean="0">
                <a:solidFill>
                  <a:srgbClr val="0000FF"/>
                </a:solidFill>
                <a:highlight>
                  <a:srgbClr val="FFFFFF"/>
                </a:highlight>
              </a:rPr>
              <a:t>  &lt;/</a:t>
            </a:r>
            <a:r>
              <a:rPr lang="en-US" sz="2000" dirty="0" err="1" smtClean="0">
                <a:solidFill>
                  <a:srgbClr val="A31515"/>
                </a:solidFill>
                <a:highlight>
                  <a:srgbClr val="FFFFFF"/>
                </a:highlight>
              </a:rPr>
              <a:t>VisualState.Setters</a:t>
            </a:r>
            <a:r>
              <a:rPr lang="en-US" sz="2000" dirty="0" smtClean="0">
                <a:solidFill>
                  <a:srgbClr val="0000FF"/>
                </a:solidFill>
                <a:highlight>
                  <a:srgbClr val="FFFFFF"/>
                </a:highlight>
              </a:rPr>
              <a:t>&gt;</a:t>
            </a:r>
            <a:endParaRPr lang="en-US" sz="2000" dirty="0" smtClean="0">
              <a:solidFill>
                <a:srgbClr val="000000"/>
              </a:solidFill>
              <a:highlight>
                <a:srgbClr val="FFFFFF"/>
              </a:highlight>
            </a:endParaRPr>
          </a:p>
          <a:p>
            <a:pPr marL="0" indent="0">
              <a:buNone/>
            </a:pPr>
            <a:r>
              <a:rPr lang="en-US" sz="2000" dirty="0" smtClean="0">
                <a:solidFill>
                  <a:srgbClr val="0000FF"/>
                </a:solidFill>
                <a:highlight>
                  <a:srgbClr val="FFFFFF"/>
                </a:highlight>
              </a:rPr>
              <a:t>  &lt;</a:t>
            </a:r>
            <a:r>
              <a:rPr lang="en-US" sz="2000" dirty="0" err="1">
                <a:solidFill>
                  <a:srgbClr val="A31515"/>
                </a:solidFill>
                <a:highlight>
                  <a:srgbClr val="FFFFFF"/>
                </a:highlight>
              </a:rPr>
              <a:t>VisualState.StateTriggers</a:t>
            </a:r>
            <a:r>
              <a:rPr lang="en-US" sz="2000" dirty="0">
                <a:solidFill>
                  <a:srgbClr val="0000FF"/>
                </a:solidFill>
                <a:highlight>
                  <a:srgbClr val="FFFFFF"/>
                </a:highlight>
              </a:rPr>
              <a:t>&gt;</a:t>
            </a:r>
            <a:endParaRPr lang="en-US" sz="2000" dirty="0">
              <a:solidFill>
                <a:srgbClr val="000000"/>
              </a:solidFill>
              <a:highlight>
                <a:srgbClr val="FFFFFF"/>
              </a:highlight>
            </a:endParaRPr>
          </a:p>
          <a:p>
            <a:pPr marL="0" indent="0">
              <a:buNone/>
            </a:pPr>
            <a:r>
              <a:rPr lang="en-US" sz="2000" dirty="0">
                <a:solidFill>
                  <a:srgbClr val="0000FF"/>
                </a:solidFill>
                <a:highlight>
                  <a:srgbClr val="FFFFFF"/>
                </a:highlight>
              </a:rPr>
              <a:t> </a:t>
            </a:r>
            <a:r>
              <a:rPr lang="en-US" sz="2000" dirty="0" smtClean="0">
                <a:solidFill>
                  <a:srgbClr val="0000FF"/>
                </a:solidFill>
                <a:highlight>
                  <a:srgbClr val="FFFFFF"/>
                </a:highlight>
              </a:rPr>
              <a:t>   &lt;</a:t>
            </a:r>
            <a:r>
              <a:rPr lang="en-US" sz="2000" dirty="0" err="1">
                <a:solidFill>
                  <a:srgbClr val="A31515"/>
                </a:solidFill>
                <a:highlight>
                  <a:srgbClr val="FFFFFF"/>
                </a:highlight>
              </a:rPr>
              <a:t>AdaptiveTrigger</a:t>
            </a:r>
            <a:r>
              <a:rPr lang="en-US" sz="2000" dirty="0">
                <a:solidFill>
                  <a:srgbClr val="FF0000"/>
                </a:solidFill>
                <a:highlight>
                  <a:srgbClr val="FFFFFF"/>
                </a:highlight>
              </a:rPr>
              <a:t> </a:t>
            </a:r>
            <a:r>
              <a:rPr lang="en-US" sz="2000" dirty="0" err="1">
                <a:solidFill>
                  <a:srgbClr val="FF0000"/>
                </a:solidFill>
                <a:highlight>
                  <a:srgbClr val="FFFFFF"/>
                </a:highlight>
              </a:rPr>
              <a:t>MinWindowWidth</a:t>
            </a:r>
            <a:r>
              <a:rPr lang="en-US" sz="2000" dirty="0">
                <a:solidFill>
                  <a:srgbClr val="0000FF"/>
                </a:solidFill>
                <a:highlight>
                  <a:srgbClr val="FFFFFF"/>
                </a:highlight>
              </a:rPr>
              <a:t>="720" /&gt;</a:t>
            </a:r>
            <a:endParaRPr lang="en-US" sz="2000" dirty="0">
              <a:solidFill>
                <a:srgbClr val="000000"/>
              </a:solidFill>
              <a:highlight>
                <a:srgbClr val="FFFFFF"/>
              </a:highlight>
            </a:endParaRPr>
          </a:p>
          <a:p>
            <a:pPr marL="0" indent="0">
              <a:buNone/>
            </a:pPr>
            <a:r>
              <a:rPr lang="en-US" sz="2000" dirty="0">
                <a:solidFill>
                  <a:srgbClr val="0000FF"/>
                </a:solidFill>
                <a:highlight>
                  <a:srgbClr val="FFFFFF"/>
                </a:highlight>
              </a:rPr>
              <a:t> </a:t>
            </a:r>
            <a:r>
              <a:rPr lang="en-US" sz="2000" dirty="0" smtClean="0">
                <a:solidFill>
                  <a:srgbClr val="0000FF"/>
                </a:solidFill>
                <a:highlight>
                  <a:srgbClr val="FFFFFF"/>
                </a:highlight>
              </a:rPr>
              <a:t> &lt;/</a:t>
            </a:r>
            <a:r>
              <a:rPr lang="en-US" sz="2000" dirty="0" err="1">
                <a:solidFill>
                  <a:srgbClr val="A31515"/>
                </a:solidFill>
                <a:highlight>
                  <a:srgbClr val="FFFFFF"/>
                </a:highlight>
              </a:rPr>
              <a:t>VisualState.StateTriggers</a:t>
            </a:r>
            <a:r>
              <a:rPr lang="en-US" sz="2000" dirty="0" smtClean="0">
                <a:solidFill>
                  <a:srgbClr val="0000FF"/>
                </a:solidFill>
                <a:highlight>
                  <a:srgbClr val="FFFFFF"/>
                </a:highlight>
              </a:rPr>
              <a:t>&gt;</a:t>
            </a:r>
          </a:p>
          <a:p>
            <a:pPr marL="0" indent="0">
              <a:buNone/>
            </a:pPr>
            <a:endParaRPr lang="en-US" sz="2000" dirty="0" smtClean="0">
              <a:solidFill>
                <a:srgbClr val="0000FF"/>
              </a:solidFill>
              <a:highlight>
                <a:srgbClr val="FFFFFF"/>
              </a:highlight>
            </a:endParaRPr>
          </a:p>
          <a:p>
            <a:pPr marL="0" indent="0">
              <a:buNone/>
            </a:pPr>
            <a:r>
              <a:rPr lang="en-US" sz="2000" dirty="0">
                <a:solidFill>
                  <a:srgbClr val="0000FF"/>
                </a:solidFill>
                <a:highlight>
                  <a:srgbClr val="FFFFFF"/>
                </a:highlight>
              </a:rPr>
              <a:t> </a:t>
            </a:r>
            <a:r>
              <a:rPr lang="en-US" sz="2000" dirty="0" smtClean="0">
                <a:solidFill>
                  <a:srgbClr val="0000FF"/>
                </a:solidFill>
                <a:highlight>
                  <a:srgbClr val="FFFFFF"/>
                </a:highlight>
              </a:rPr>
              <a:t> &lt;</a:t>
            </a:r>
            <a:r>
              <a:rPr lang="en-US" sz="2000" dirty="0" err="1">
                <a:solidFill>
                  <a:srgbClr val="A31515"/>
                </a:solidFill>
                <a:highlight>
                  <a:srgbClr val="FFFFFF"/>
                </a:highlight>
              </a:rPr>
              <a:t>VisualState.Setters</a:t>
            </a:r>
            <a:r>
              <a:rPr lang="en-US" sz="2000" dirty="0">
                <a:solidFill>
                  <a:srgbClr val="0000FF"/>
                </a:solidFill>
                <a:highlight>
                  <a:srgbClr val="FFFFFF"/>
                </a:highlight>
              </a:rPr>
              <a:t>&gt;</a:t>
            </a:r>
            <a:endParaRPr lang="en-US" sz="2000" dirty="0">
              <a:solidFill>
                <a:srgbClr val="000000"/>
              </a:solidFill>
              <a:highlight>
                <a:srgbClr val="FFFFFF"/>
              </a:highlight>
            </a:endParaRPr>
          </a:p>
          <a:p>
            <a:pPr marL="0" indent="0">
              <a:buNone/>
            </a:pPr>
            <a:r>
              <a:rPr lang="en-US" sz="2000" dirty="0">
                <a:solidFill>
                  <a:srgbClr val="0000FF"/>
                </a:solidFill>
                <a:highlight>
                  <a:srgbClr val="FFFFFF"/>
                </a:highlight>
              </a:rPr>
              <a:t> </a:t>
            </a:r>
            <a:r>
              <a:rPr lang="en-US" sz="2000" dirty="0" smtClean="0">
                <a:solidFill>
                  <a:srgbClr val="0000FF"/>
                </a:solidFill>
                <a:highlight>
                  <a:srgbClr val="FFFFFF"/>
                </a:highlight>
              </a:rPr>
              <a:t>   &lt;</a:t>
            </a:r>
            <a:r>
              <a:rPr lang="en-US" sz="2000" dirty="0">
                <a:solidFill>
                  <a:srgbClr val="A31515"/>
                </a:solidFill>
                <a:highlight>
                  <a:srgbClr val="FFFFFF"/>
                </a:highlight>
              </a:rPr>
              <a:t>Setter</a:t>
            </a:r>
            <a:r>
              <a:rPr lang="en-US" sz="2000" dirty="0">
                <a:solidFill>
                  <a:srgbClr val="FF0000"/>
                </a:solidFill>
                <a:highlight>
                  <a:srgbClr val="FFFFFF"/>
                </a:highlight>
              </a:rPr>
              <a:t> Target</a:t>
            </a:r>
            <a:r>
              <a:rPr lang="en-US" sz="2000" dirty="0">
                <a:solidFill>
                  <a:srgbClr val="0000FF"/>
                </a:solidFill>
                <a:highlight>
                  <a:srgbClr val="FFFFFF"/>
                </a:highlight>
              </a:rPr>
              <a:t>="</a:t>
            </a:r>
            <a:r>
              <a:rPr lang="en-US" sz="2000" dirty="0" err="1">
                <a:solidFill>
                  <a:srgbClr val="0000FF"/>
                </a:solidFill>
                <a:highlight>
                  <a:srgbClr val="FFFFFF"/>
                </a:highlight>
              </a:rPr>
              <a:t>splitView.DisplayMode</a:t>
            </a:r>
            <a:r>
              <a:rPr lang="en-US" sz="2000" dirty="0">
                <a:solidFill>
                  <a:srgbClr val="0000FF"/>
                </a:solidFill>
                <a:highlight>
                  <a:srgbClr val="FFFFFF"/>
                </a:highlight>
              </a:rPr>
              <a:t>"</a:t>
            </a:r>
            <a:r>
              <a:rPr lang="en-US" sz="2000" dirty="0">
                <a:solidFill>
                  <a:srgbClr val="FF0000"/>
                </a:solidFill>
                <a:highlight>
                  <a:srgbClr val="FFFFFF"/>
                </a:highlight>
              </a:rPr>
              <a:t> Value</a:t>
            </a:r>
            <a:r>
              <a:rPr lang="en-US" sz="2000" dirty="0">
                <a:solidFill>
                  <a:srgbClr val="0000FF"/>
                </a:solidFill>
                <a:highlight>
                  <a:srgbClr val="FFFFFF"/>
                </a:highlight>
              </a:rPr>
              <a:t>="Overlay" /&gt;</a:t>
            </a:r>
            <a:endParaRPr lang="en-US" sz="2000" dirty="0">
              <a:solidFill>
                <a:srgbClr val="000000"/>
              </a:solidFill>
              <a:highlight>
                <a:srgbClr val="FFFFFF"/>
              </a:highlight>
            </a:endParaRPr>
          </a:p>
          <a:p>
            <a:pPr marL="0" indent="0">
              <a:buNone/>
            </a:pPr>
            <a:r>
              <a:rPr lang="en-US" sz="2000" dirty="0">
                <a:solidFill>
                  <a:srgbClr val="0000FF"/>
                </a:solidFill>
                <a:highlight>
                  <a:srgbClr val="FFFFFF"/>
                </a:highlight>
              </a:rPr>
              <a:t> </a:t>
            </a:r>
            <a:r>
              <a:rPr lang="en-US" sz="2000" dirty="0" smtClean="0">
                <a:solidFill>
                  <a:srgbClr val="0000FF"/>
                </a:solidFill>
                <a:highlight>
                  <a:srgbClr val="FFFFFF"/>
                </a:highlight>
              </a:rPr>
              <a:t> &lt;/</a:t>
            </a:r>
            <a:r>
              <a:rPr lang="en-US" sz="2000" dirty="0" err="1">
                <a:solidFill>
                  <a:srgbClr val="A31515"/>
                </a:solidFill>
                <a:highlight>
                  <a:srgbClr val="FFFFFF"/>
                </a:highlight>
              </a:rPr>
              <a:t>VisualState.Setters</a:t>
            </a:r>
            <a:r>
              <a:rPr lang="en-US" sz="2000" dirty="0">
                <a:solidFill>
                  <a:srgbClr val="0000FF"/>
                </a:solidFill>
                <a:highlight>
                  <a:srgbClr val="FFFFFF"/>
                </a:highlight>
              </a:rPr>
              <a:t>&gt;</a:t>
            </a:r>
            <a:endParaRPr lang="en-US" sz="2000" dirty="0">
              <a:solidFill>
                <a:srgbClr val="000000"/>
              </a:solidFill>
              <a:highlight>
                <a:srgbClr val="FFFFFF"/>
              </a:highlight>
            </a:endParaRPr>
          </a:p>
          <a:p>
            <a:pPr marL="0" indent="0">
              <a:buNone/>
            </a:pPr>
            <a:r>
              <a:rPr lang="en-US" sz="2000" dirty="0">
                <a:solidFill>
                  <a:srgbClr val="0000FF"/>
                </a:solidFill>
                <a:highlight>
                  <a:srgbClr val="FFFFFF"/>
                </a:highlight>
              </a:rPr>
              <a:t> </a:t>
            </a:r>
            <a:r>
              <a:rPr lang="en-US" sz="2000" dirty="0" smtClean="0">
                <a:solidFill>
                  <a:srgbClr val="0000FF"/>
                </a:solidFill>
                <a:highlight>
                  <a:srgbClr val="FFFFFF"/>
                </a:highlight>
              </a:rPr>
              <a:t> &lt;</a:t>
            </a:r>
            <a:r>
              <a:rPr lang="en-US" sz="2000" dirty="0" err="1">
                <a:solidFill>
                  <a:srgbClr val="A31515"/>
                </a:solidFill>
                <a:highlight>
                  <a:srgbClr val="FFFFFF"/>
                </a:highlight>
              </a:rPr>
              <a:t>VisualState.StateTriggers</a:t>
            </a:r>
            <a:r>
              <a:rPr lang="en-US" sz="2000" dirty="0">
                <a:solidFill>
                  <a:srgbClr val="0000FF"/>
                </a:solidFill>
                <a:highlight>
                  <a:srgbClr val="FFFFFF"/>
                </a:highlight>
              </a:rPr>
              <a:t>&gt;</a:t>
            </a:r>
            <a:endParaRPr lang="en-US" sz="2000" dirty="0">
              <a:solidFill>
                <a:srgbClr val="000000"/>
              </a:solidFill>
              <a:highlight>
                <a:srgbClr val="FFFFFF"/>
              </a:highlight>
            </a:endParaRPr>
          </a:p>
          <a:p>
            <a:pPr marL="0" indent="0">
              <a:buNone/>
            </a:pPr>
            <a:r>
              <a:rPr lang="en-US" sz="2000" dirty="0">
                <a:solidFill>
                  <a:srgbClr val="0000FF"/>
                </a:solidFill>
                <a:highlight>
                  <a:srgbClr val="FFFFFF"/>
                </a:highlight>
              </a:rPr>
              <a:t> </a:t>
            </a:r>
            <a:r>
              <a:rPr lang="en-US" sz="2000" dirty="0" smtClean="0">
                <a:solidFill>
                  <a:srgbClr val="0000FF"/>
                </a:solidFill>
                <a:highlight>
                  <a:srgbClr val="FFFFFF"/>
                </a:highlight>
              </a:rPr>
              <a:t>   &lt;</a:t>
            </a:r>
            <a:r>
              <a:rPr lang="en-US" sz="2000" dirty="0" err="1">
                <a:solidFill>
                  <a:srgbClr val="A31515"/>
                </a:solidFill>
                <a:highlight>
                  <a:srgbClr val="FFFFFF"/>
                </a:highlight>
              </a:rPr>
              <a:t>AdaptiveTrigger</a:t>
            </a:r>
            <a:r>
              <a:rPr lang="en-US" sz="2000" dirty="0">
                <a:solidFill>
                  <a:srgbClr val="FF0000"/>
                </a:solidFill>
                <a:highlight>
                  <a:srgbClr val="FFFFFF"/>
                </a:highlight>
              </a:rPr>
              <a:t> </a:t>
            </a:r>
            <a:r>
              <a:rPr lang="en-US" sz="2000" dirty="0" err="1">
                <a:solidFill>
                  <a:srgbClr val="FF0000"/>
                </a:solidFill>
                <a:highlight>
                  <a:srgbClr val="FFFFFF"/>
                </a:highlight>
              </a:rPr>
              <a:t>MinWindowWidth</a:t>
            </a:r>
            <a:r>
              <a:rPr lang="en-US" sz="2000" dirty="0">
                <a:solidFill>
                  <a:srgbClr val="0000FF"/>
                </a:solidFill>
                <a:highlight>
                  <a:srgbClr val="FFFFFF"/>
                </a:highlight>
              </a:rPr>
              <a:t>= </a:t>
            </a:r>
            <a:r>
              <a:rPr lang="en-US" sz="2000" dirty="0" smtClean="0">
                <a:solidFill>
                  <a:srgbClr val="0000FF"/>
                </a:solidFill>
                <a:highlight>
                  <a:srgbClr val="FFFFFF"/>
                </a:highlight>
              </a:rPr>
              <a:t>"0" </a:t>
            </a:r>
            <a:r>
              <a:rPr lang="en-US" sz="2000" dirty="0">
                <a:solidFill>
                  <a:srgbClr val="0000FF"/>
                </a:solidFill>
                <a:highlight>
                  <a:srgbClr val="FFFFFF"/>
                </a:highlight>
              </a:rPr>
              <a:t>/&gt;</a:t>
            </a:r>
            <a:endParaRPr lang="en-US" sz="2000" dirty="0">
              <a:solidFill>
                <a:srgbClr val="000000"/>
              </a:solidFill>
              <a:highlight>
                <a:srgbClr val="FFFFFF"/>
              </a:highlight>
            </a:endParaRPr>
          </a:p>
          <a:p>
            <a:pPr marL="0" indent="0">
              <a:buNone/>
            </a:pPr>
            <a:r>
              <a:rPr lang="en-US" sz="2000">
                <a:solidFill>
                  <a:srgbClr val="0000FF"/>
                </a:solidFill>
                <a:highlight>
                  <a:srgbClr val="FFFFFF"/>
                </a:highlight>
              </a:rPr>
              <a:t> </a:t>
            </a:r>
            <a:r>
              <a:rPr lang="en-US" sz="2000" smtClean="0">
                <a:solidFill>
                  <a:srgbClr val="0000FF"/>
                </a:solidFill>
                <a:highlight>
                  <a:srgbClr val="FFFFFF"/>
                </a:highlight>
              </a:rPr>
              <a:t>  &lt;/</a:t>
            </a:r>
            <a:r>
              <a:rPr lang="en-US" sz="2000" dirty="0" err="1">
                <a:solidFill>
                  <a:srgbClr val="A31515"/>
                </a:solidFill>
                <a:highlight>
                  <a:srgbClr val="FFFFFF"/>
                </a:highlight>
              </a:rPr>
              <a:t>VisualState.StateTriggers</a:t>
            </a:r>
            <a:r>
              <a:rPr lang="en-US" sz="2000" dirty="0" smtClean="0">
                <a:solidFill>
                  <a:srgbClr val="0000FF"/>
                </a:solidFill>
                <a:highlight>
                  <a:srgbClr val="FFFFFF"/>
                </a:highlight>
              </a:rPr>
              <a:t>&gt;</a:t>
            </a:r>
            <a:endParaRPr lang="en-US" sz="2000" dirty="0" smtClean="0">
              <a:solidFill>
                <a:srgbClr val="000000"/>
              </a:solidFill>
              <a:highlight>
                <a:srgbClr val="FFFFFF"/>
              </a:highlight>
            </a:endParaRPr>
          </a:p>
        </p:txBody>
      </p:sp>
      <p:sp>
        <p:nvSpPr>
          <p:cNvPr id="4" name="Title 3"/>
          <p:cNvSpPr>
            <a:spLocks noGrp="1"/>
          </p:cNvSpPr>
          <p:nvPr>
            <p:ph type="title"/>
          </p:nvPr>
        </p:nvSpPr>
        <p:spPr/>
        <p:txBody>
          <a:bodyPr/>
          <a:lstStyle/>
          <a:p>
            <a:r>
              <a:rPr lang="en-US" dirty="0" smtClean="0"/>
              <a:t>Simplifying Responsive View Development</a:t>
            </a:r>
            <a:br>
              <a:rPr lang="en-US" dirty="0" smtClean="0"/>
            </a:br>
            <a:r>
              <a:rPr lang="en-US" sz="3600" dirty="0" smtClean="0"/>
              <a:t>Triggers and Setters (XAML equivalent of Media Queries)</a:t>
            </a:r>
            <a:endParaRPr lang="en-US" sz="3600" dirty="0"/>
          </a:p>
        </p:txBody>
      </p:sp>
      <p:sp>
        <p:nvSpPr>
          <p:cNvPr id="7" name="TextBox 6"/>
          <p:cNvSpPr txBox="1"/>
          <p:nvPr/>
        </p:nvSpPr>
        <p:spPr>
          <a:xfrm>
            <a:off x="274639" y="6366661"/>
            <a:ext cx="1165859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t>If the Window width is &gt;= 720 effective pixels, then show </a:t>
            </a:r>
            <a:r>
              <a:rPr lang="en-US" sz="2400" dirty="0" err="1" smtClean="0"/>
              <a:t>SplitView</a:t>
            </a:r>
            <a:r>
              <a:rPr lang="en-US" sz="2400" dirty="0" smtClean="0"/>
              <a:t> in Inline mode</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0895164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RelativePanel</a:t>
            </a:r>
            <a:r>
              <a:rPr lang="en-US" dirty="0" smtClean="0"/>
              <a:t/>
            </a:r>
            <a:br>
              <a:rPr lang="en-US" dirty="0" smtClean="0"/>
            </a:br>
            <a:r>
              <a:rPr lang="en-US" sz="3600" dirty="0" smtClean="0">
                <a:gradFill>
                  <a:gsLst>
                    <a:gs pos="1250">
                      <a:srgbClr val="404040"/>
                    </a:gs>
                    <a:gs pos="100000">
                      <a:srgbClr val="404040"/>
                    </a:gs>
                  </a:gsLst>
                  <a:lin ang="5400000" scaled="0"/>
                </a:gradFill>
              </a:rPr>
              <a:t>Enables elements to layout relative to other elements</a:t>
            </a:r>
            <a:endParaRPr lang="en-US" sz="5400" dirty="0"/>
          </a:p>
        </p:txBody>
      </p:sp>
      <p:sp>
        <p:nvSpPr>
          <p:cNvPr id="8" name="Text Placeholder 2"/>
          <p:cNvSpPr>
            <a:spLocks noGrp="1"/>
          </p:cNvSpPr>
          <p:nvPr>
            <p:ph type="body" sz="quarter" idx="10"/>
          </p:nvPr>
        </p:nvSpPr>
        <p:spPr>
          <a:xfrm>
            <a:off x="467520" y="1897062"/>
            <a:ext cx="11503801" cy="4524315"/>
          </a:xfrm>
        </p:spPr>
        <p:txBody>
          <a:bodyPr/>
          <a:lstStyle/>
          <a:p>
            <a:pPr marL="0" indent="0">
              <a:buNone/>
            </a:pPr>
            <a:r>
              <a:rPr lang="en-US" sz="2000" dirty="0">
                <a:solidFill>
                  <a:srgbClr val="0000FF"/>
                </a:solidFill>
                <a:highlight>
                  <a:srgbClr val="FFFFFF"/>
                </a:highlight>
                <a:latin typeface="Consolas" panose="020B0609020204030204" pitchFamily="49" charset="0"/>
              </a:rPr>
              <a:t>&lt;</a:t>
            </a:r>
            <a:r>
              <a:rPr lang="en-US" sz="2000" dirty="0">
                <a:solidFill>
                  <a:srgbClr val="A31515"/>
                </a:solidFill>
                <a:highlight>
                  <a:srgbClr val="FFFFFF"/>
                </a:highlight>
                <a:latin typeface="Consolas" panose="020B0609020204030204" pitchFamily="49" charset="0"/>
              </a:rPr>
              <a:t>Grid</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Grid.ColumnDefinitions</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ColumnDefinition</a:t>
            </a:r>
            <a:r>
              <a:rPr lang="en-US" sz="2000" dirty="0">
                <a:solidFill>
                  <a:srgbClr val="FF0000"/>
                </a:solidFill>
                <a:highlight>
                  <a:srgbClr val="FFFFFF"/>
                </a:highlight>
                <a:latin typeface="Consolas" panose="020B0609020204030204" pitchFamily="49" charset="0"/>
              </a:rPr>
              <a:t> Width</a:t>
            </a:r>
            <a:r>
              <a:rPr lang="en-US" sz="2000" dirty="0">
                <a:solidFill>
                  <a:srgbClr val="0000FF"/>
                </a:solidFill>
                <a:highlight>
                  <a:srgbClr val="FFFFFF"/>
                </a:highlight>
                <a:latin typeface="Consolas" panose="020B0609020204030204" pitchFamily="49" charset="0"/>
              </a:rPr>
              <a:t>="Auto"/&gt;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ColumnDefinition</a:t>
            </a:r>
            <a:r>
              <a:rPr lang="en-US" sz="2000" dirty="0">
                <a:solidFill>
                  <a:srgbClr val="FF0000"/>
                </a:solidFill>
                <a:highlight>
                  <a:srgbClr val="FFFFFF"/>
                </a:highlight>
                <a:latin typeface="Consolas" panose="020B0609020204030204" pitchFamily="49" charset="0"/>
              </a:rPr>
              <a:t> Width</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Grid.ColumnDefinitions</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smtClean="0">
                <a:solidFill>
                  <a:srgbClr val="A31515"/>
                </a:solidFill>
                <a:highlight>
                  <a:srgbClr val="FFFFFF"/>
                </a:highlight>
                <a:latin typeface="Consolas" panose="020B0609020204030204" pitchFamily="49" charset="0"/>
              </a:rPr>
              <a:t>Image </a:t>
            </a:r>
            <a:r>
              <a:rPr lang="en-US" sz="2000" dirty="0">
                <a:solidFill>
                  <a:srgbClr val="FF0000"/>
                </a:solidFill>
                <a:highlight>
                  <a:srgbClr val="FFFFFF"/>
                </a:highlight>
                <a:latin typeface="Consolas" panose="020B0609020204030204" pitchFamily="49" charset="0"/>
              </a:rPr>
              <a:t>x</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Name</a:t>
            </a:r>
            <a:r>
              <a:rPr lang="en-US" sz="2000" dirty="0">
                <a:solidFill>
                  <a:srgbClr val="0000FF"/>
                </a:solidFill>
                <a:highlight>
                  <a:srgbClr val="FFFFFF"/>
                </a:highlight>
                <a:latin typeface="Consolas" panose="020B0609020204030204" pitchFamily="49" charset="0"/>
              </a:rPr>
              <a:t>="img"</a:t>
            </a:r>
            <a:r>
              <a:rPr lang="en-US" sz="2000" dirty="0" smtClean="0">
                <a:solidFill>
                  <a:srgbClr val="FF0000"/>
                </a:solidFill>
                <a:highlight>
                  <a:srgbClr val="FFFFFF"/>
                </a:highlight>
                <a:latin typeface="Consolas" panose="020B0609020204030204" pitchFamily="49" charset="0"/>
              </a:rPr>
              <a:t> …</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StackPanel</a:t>
            </a:r>
            <a:r>
              <a:rPr lang="en-US" sz="2000" dirty="0">
                <a:solidFill>
                  <a:srgbClr val="FF0000"/>
                </a:solidFill>
                <a:highlight>
                  <a:srgbClr val="FFFFFF"/>
                </a:highlight>
                <a:latin typeface="Consolas" panose="020B0609020204030204" pitchFamily="49" charset="0"/>
              </a:rPr>
              <a:t> </a:t>
            </a:r>
            <a:r>
              <a:rPr lang="en-US" sz="2000" dirty="0" err="1">
                <a:solidFill>
                  <a:srgbClr val="FF0000"/>
                </a:solidFill>
                <a:highlight>
                  <a:srgbClr val="FFFFFF"/>
                </a:highlight>
                <a:latin typeface="Consolas" panose="020B0609020204030204" pitchFamily="49" charset="0"/>
              </a:rPr>
              <a:t>Grid.Column</a:t>
            </a:r>
            <a:r>
              <a:rPr lang="en-US" sz="2000" dirty="0">
                <a:solidFill>
                  <a:srgbClr val="0000FF"/>
                </a:solidFill>
                <a:highlight>
                  <a:srgbClr val="FFFFFF"/>
                </a:highlight>
                <a:latin typeface="Consolas" panose="020B0609020204030204" pitchFamily="49" charset="0"/>
              </a:rPr>
              <a:t>="1"</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TextBlock</a:t>
            </a:r>
            <a:r>
              <a:rPr lang="en-US" sz="2000" dirty="0">
                <a:solidFill>
                  <a:srgbClr val="FF0000"/>
                </a:solidFill>
                <a:highlight>
                  <a:srgbClr val="FFFFFF"/>
                </a:highlight>
                <a:latin typeface="Consolas" panose="020B0609020204030204" pitchFamily="49" charset="0"/>
              </a:rPr>
              <a:t> x</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Name</a:t>
            </a:r>
            <a:r>
              <a:rPr lang="en-US" sz="2000" dirty="0">
                <a:solidFill>
                  <a:srgbClr val="0000FF"/>
                </a:solidFill>
                <a:highlight>
                  <a:srgbClr val="FFFFFF"/>
                </a:highlight>
                <a:latin typeface="Consolas" panose="020B0609020204030204" pitchFamily="49" charset="0"/>
              </a:rPr>
              <a:t>="title"</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TextBlock</a:t>
            </a:r>
            <a:r>
              <a:rPr lang="en-US" sz="2000" dirty="0">
                <a:solidFill>
                  <a:srgbClr val="FF0000"/>
                </a:solidFill>
                <a:highlight>
                  <a:srgbClr val="FFFFFF"/>
                </a:highlight>
                <a:latin typeface="Consolas" panose="020B0609020204030204" pitchFamily="49" charset="0"/>
              </a:rPr>
              <a:t> x</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Name</a:t>
            </a:r>
            <a:r>
              <a:rPr lang="en-US" sz="2000" dirty="0">
                <a:solidFill>
                  <a:srgbClr val="0000FF"/>
                </a:solidFill>
                <a:highlight>
                  <a:srgbClr val="FFFFFF"/>
                </a:highlight>
                <a:latin typeface="Consolas" panose="020B0609020204030204" pitchFamily="49" charset="0"/>
              </a:rPr>
              <a:t>="authors"</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TextBlock</a:t>
            </a:r>
            <a:r>
              <a:rPr lang="en-US" sz="2000" dirty="0">
                <a:solidFill>
                  <a:srgbClr val="FF0000"/>
                </a:solidFill>
                <a:highlight>
                  <a:srgbClr val="FFFFFF"/>
                </a:highlight>
                <a:latin typeface="Consolas" panose="020B0609020204030204" pitchFamily="49" charset="0"/>
              </a:rPr>
              <a:t> x</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Name</a:t>
            </a:r>
            <a:r>
              <a:rPr lang="en-US" sz="2000" dirty="0">
                <a:solidFill>
                  <a:srgbClr val="0000FF"/>
                </a:solidFill>
                <a:highlight>
                  <a:srgbClr val="FFFFFF"/>
                </a:highlight>
                <a:latin typeface="Consolas" panose="020B0609020204030204" pitchFamily="49" charset="0"/>
              </a:rPr>
              <a:t>="summary"</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a:solidFill>
                  <a:srgbClr val="A31515"/>
                </a:solidFill>
                <a:highlight>
                  <a:srgbClr val="FFFFFF"/>
                </a:highlight>
                <a:latin typeface="Consolas" panose="020B0609020204030204" pitchFamily="49" charset="0"/>
              </a:rPr>
              <a:t>Button</a:t>
            </a:r>
            <a:r>
              <a:rPr lang="en-US" sz="2000" dirty="0">
                <a:solidFill>
                  <a:srgbClr val="FF0000"/>
                </a:solidFill>
                <a:highlight>
                  <a:srgbClr val="FFFFFF"/>
                </a:highlight>
                <a:latin typeface="Consolas" panose="020B0609020204030204" pitchFamily="49" charset="0"/>
              </a:rPr>
              <a:t> Content</a:t>
            </a:r>
            <a:r>
              <a:rPr lang="en-US" sz="2000" dirty="0">
                <a:solidFill>
                  <a:srgbClr val="0000FF"/>
                </a:solidFill>
                <a:highlight>
                  <a:srgbClr val="FFFFFF"/>
                </a:highlight>
                <a:latin typeface="Consolas" panose="020B0609020204030204" pitchFamily="49" charset="0"/>
              </a:rPr>
              <a:t>="Download"</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StackPanel</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a:solidFill>
                  <a:srgbClr val="0000FF"/>
                </a:solidFill>
                <a:highlight>
                  <a:srgbClr val="FFFFFF"/>
                </a:highlight>
                <a:latin typeface="Consolas" panose="020B0609020204030204" pitchFamily="49" charset="0"/>
              </a:rPr>
              <a:t>&lt;/</a:t>
            </a:r>
            <a:r>
              <a:rPr lang="en-US" sz="2000" dirty="0">
                <a:solidFill>
                  <a:srgbClr val="A31515"/>
                </a:solidFill>
                <a:highlight>
                  <a:srgbClr val="FFFFFF"/>
                </a:highlight>
                <a:latin typeface="Consolas" panose="020B0609020204030204" pitchFamily="49" charset="0"/>
              </a:rPr>
              <a:t>Grid</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p:txBody>
      </p:sp>
      <p:grpSp>
        <p:nvGrpSpPr>
          <p:cNvPr id="7" name="Group 6"/>
          <p:cNvGrpSpPr/>
          <p:nvPr/>
        </p:nvGrpSpPr>
        <p:grpSpPr>
          <a:xfrm>
            <a:off x="7101121" y="2582862"/>
            <a:ext cx="4679716" cy="2590800"/>
            <a:chOff x="6446837" y="1923356"/>
            <a:chExt cx="4038600" cy="2235863"/>
          </a:xfrm>
        </p:grpSpPr>
        <p:pic>
          <p:nvPicPr>
            <p:cNvPr id="4" name="Picture 3"/>
            <p:cNvPicPr>
              <a:picLocks noChangeAspect="1"/>
            </p:cNvPicPr>
            <p:nvPr/>
          </p:nvPicPr>
          <p:blipFill>
            <a:blip r:embed="rId3"/>
            <a:stretch>
              <a:fillRect/>
            </a:stretch>
          </p:blipFill>
          <p:spPr>
            <a:xfrm>
              <a:off x="6446837" y="1923356"/>
              <a:ext cx="4038600" cy="2235863"/>
            </a:xfrm>
            <a:prstGeom prst="rect">
              <a:avLst/>
            </a:prstGeom>
          </p:spPr>
        </p:pic>
        <p:sp>
          <p:nvSpPr>
            <p:cNvPr id="6" name="Rectangle 5"/>
            <p:cNvSpPr/>
            <p:nvPr/>
          </p:nvSpPr>
          <p:spPr bwMode="auto">
            <a:xfrm>
              <a:off x="7970837" y="3344862"/>
              <a:ext cx="1143000" cy="685800"/>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4"/>
            <a:stretch>
              <a:fillRect/>
            </a:stretch>
          </p:blipFill>
          <p:spPr>
            <a:xfrm>
              <a:off x="7894637" y="3226927"/>
              <a:ext cx="1219200" cy="683288"/>
            </a:xfrm>
            <a:prstGeom prst="rect">
              <a:avLst/>
            </a:prstGeom>
          </p:spPr>
        </p:pic>
      </p:grpSp>
      <p:sp>
        <p:nvSpPr>
          <p:cNvPr id="14" name="TextBox 13"/>
          <p:cNvSpPr txBox="1"/>
          <p:nvPr/>
        </p:nvSpPr>
        <p:spPr>
          <a:xfrm>
            <a:off x="274639" y="6366661"/>
            <a:ext cx="1165859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t>“Traditional” nested panel layout can be challenging for more complex layouts</a:t>
            </a:r>
            <a:endParaRPr lang="en-US" sz="2400" dirty="0" smtClean="0">
              <a:gradFill>
                <a:gsLst>
                  <a:gs pos="2917">
                    <a:schemeClr val="tx1"/>
                  </a:gs>
                  <a:gs pos="30000">
                    <a:schemeClr val="tx1"/>
                  </a:gs>
                </a:gsLst>
                <a:lin ang="5400000" scaled="0"/>
              </a:gradFill>
            </a:endParaRPr>
          </a:p>
        </p:txBody>
      </p:sp>
      <p:cxnSp>
        <p:nvCxnSpPr>
          <p:cNvPr id="12" name="Straight Connector 11"/>
          <p:cNvCxnSpPr/>
          <p:nvPr/>
        </p:nvCxnSpPr>
        <p:spPr>
          <a:xfrm>
            <a:off x="8701321" y="4945062"/>
            <a:ext cx="3079516" cy="0"/>
          </a:xfrm>
          <a:prstGeom prst="line">
            <a:avLst/>
          </a:prstGeom>
          <a:ln w="28575">
            <a:solidFill>
              <a:srgbClr val="FF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60111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RelativePanel</a:t>
            </a:r>
            <a:endParaRPr lang="en-US" sz="5400" dirty="0"/>
          </a:p>
        </p:txBody>
      </p:sp>
      <p:sp>
        <p:nvSpPr>
          <p:cNvPr id="8" name="Text Placeholder 2"/>
          <p:cNvSpPr>
            <a:spLocks noGrp="1"/>
          </p:cNvSpPr>
          <p:nvPr>
            <p:ph type="body" sz="quarter" idx="10"/>
          </p:nvPr>
        </p:nvSpPr>
        <p:spPr>
          <a:xfrm>
            <a:off x="427037" y="2832981"/>
            <a:ext cx="13097433" cy="2492990"/>
          </a:xfrm>
        </p:spPr>
        <p:txBody>
          <a:bodyPr/>
          <a:lstStyle/>
          <a:p>
            <a:pPr marL="0" indent="0">
              <a:buNone/>
            </a:pPr>
            <a:r>
              <a:rPr lang="en-US" sz="2000" dirty="0">
                <a:solidFill>
                  <a:srgbClr val="0000FF"/>
                </a:solidFill>
                <a:highlight>
                  <a:srgbClr val="FFFFFF"/>
                </a:highlight>
                <a:latin typeface="Consolas" panose="020B0609020204030204" pitchFamily="49" charset="0"/>
              </a:rPr>
              <a:t>&lt;</a:t>
            </a:r>
            <a:r>
              <a:rPr lang="en-US" sz="2000" dirty="0" err="1">
                <a:solidFill>
                  <a:srgbClr val="A31515"/>
                </a:solidFill>
                <a:highlight>
                  <a:srgbClr val="FFFFFF"/>
                </a:highlight>
                <a:latin typeface="Consolas" panose="020B0609020204030204" pitchFamily="49" charset="0"/>
              </a:rPr>
              <a:t>RelativePanel</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a:solidFill>
                  <a:srgbClr val="A31515"/>
                </a:solidFill>
                <a:highlight>
                  <a:srgbClr val="FFFFFF"/>
                </a:highlight>
                <a:latin typeface="Consolas" panose="020B0609020204030204" pitchFamily="49" charset="0"/>
              </a:rPr>
              <a:t>Image</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x</a:t>
            </a:r>
            <a:r>
              <a:rPr lang="en-US" sz="2000" dirty="0" smtClean="0">
                <a:solidFill>
                  <a:srgbClr val="0000FF"/>
                </a:solidFill>
                <a:highlight>
                  <a:srgbClr val="FFFFFF"/>
                </a:highlight>
                <a:latin typeface="Consolas" panose="020B0609020204030204" pitchFamily="49" charset="0"/>
              </a:rPr>
              <a:t>:</a:t>
            </a:r>
            <a:r>
              <a:rPr lang="en-US" sz="2000" dirty="0" smtClean="0">
                <a:solidFill>
                  <a:srgbClr val="FF0000"/>
                </a:solidFill>
                <a:highlight>
                  <a:srgbClr val="FFFFFF"/>
                </a:highlight>
                <a:latin typeface="Consolas" panose="020B0609020204030204" pitchFamily="49" charset="0"/>
              </a:rPr>
              <a:t>Name</a:t>
            </a:r>
            <a:r>
              <a:rPr lang="en-US" sz="2000" dirty="0">
                <a:solidFill>
                  <a:srgbClr val="0000FF"/>
                </a:solidFill>
                <a:highlight>
                  <a:srgbClr val="FFFFFF"/>
                </a:highlight>
                <a:latin typeface="Consolas" panose="020B0609020204030204" pitchFamily="49" charset="0"/>
              </a:rPr>
              <a:t>="img"</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TextBlock</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x</a:t>
            </a:r>
            <a:r>
              <a:rPr lang="en-US" sz="2000" dirty="0" smtClean="0">
                <a:solidFill>
                  <a:srgbClr val="0000FF"/>
                </a:solidFill>
                <a:highlight>
                  <a:srgbClr val="FFFFFF"/>
                </a:highlight>
                <a:latin typeface="Consolas" panose="020B0609020204030204" pitchFamily="49" charset="0"/>
              </a:rPr>
              <a:t>:</a:t>
            </a:r>
            <a:r>
              <a:rPr lang="en-US" sz="2000" dirty="0" smtClean="0">
                <a:solidFill>
                  <a:srgbClr val="FF0000"/>
                </a:solidFill>
                <a:highlight>
                  <a:srgbClr val="FFFFFF"/>
                </a:highlight>
                <a:latin typeface="Consolas" panose="020B0609020204030204" pitchFamily="49" charset="0"/>
              </a:rPr>
              <a:t>Name</a:t>
            </a:r>
            <a:r>
              <a:rPr lang="en-US" sz="2000" dirty="0">
                <a:solidFill>
                  <a:srgbClr val="0000FF"/>
                </a:solidFill>
                <a:highlight>
                  <a:srgbClr val="FFFFFF"/>
                </a:highlight>
                <a:latin typeface="Consolas" panose="020B0609020204030204" pitchFamily="49" charset="0"/>
              </a:rPr>
              <a:t>="title"</a:t>
            </a:r>
            <a:r>
              <a:rPr lang="en-US" sz="2000" dirty="0">
                <a:solidFill>
                  <a:srgbClr val="FF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RelativePanel.RightOf</a:t>
            </a:r>
            <a:r>
              <a:rPr lang="en-US" sz="2000" dirty="0">
                <a:solidFill>
                  <a:srgbClr val="0000FF"/>
                </a:solidFill>
                <a:highlight>
                  <a:srgbClr val="FFFFFF"/>
                </a:highlight>
                <a:latin typeface="Consolas" panose="020B0609020204030204" pitchFamily="49" charset="0"/>
              </a:rPr>
              <a:t>="</a:t>
            </a:r>
            <a:r>
              <a:rPr lang="en-US" sz="2000" dirty="0" err="1">
                <a:solidFill>
                  <a:srgbClr val="0000FF"/>
                </a:solidFill>
                <a:highlight>
                  <a:srgbClr val="FFFFFF"/>
                </a:highlight>
                <a:latin typeface="Consolas" panose="020B0609020204030204" pitchFamily="49" charset="0"/>
              </a:rPr>
              <a:t>img</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RP.AlignTopWith</a:t>
            </a:r>
            <a:r>
              <a:rPr lang="en-US" sz="2000" dirty="0" smtClean="0">
                <a:solidFill>
                  <a:srgbClr val="0000FF"/>
                </a:solidFill>
                <a:highlight>
                  <a:srgbClr val="FFFFFF"/>
                </a:highlight>
                <a:latin typeface="Consolas" panose="020B0609020204030204" pitchFamily="49" charset="0"/>
              </a:rPr>
              <a:t>="</a:t>
            </a:r>
            <a:r>
              <a:rPr lang="en-US" sz="2000" dirty="0" err="1">
                <a:solidFill>
                  <a:srgbClr val="0000FF"/>
                </a:solidFill>
                <a:highlight>
                  <a:srgbClr val="FFFFFF"/>
                </a:highlight>
                <a:latin typeface="Consolas" panose="020B0609020204030204" pitchFamily="49" charset="0"/>
              </a:rPr>
              <a:t>img</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TextBlock</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x</a:t>
            </a:r>
            <a:r>
              <a:rPr lang="en-US" sz="2000" dirty="0" smtClean="0">
                <a:solidFill>
                  <a:srgbClr val="0000FF"/>
                </a:solidFill>
                <a:highlight>
                  <a:srgbClr val="FFFFFF"/>
                </a:highlight>
                <a:latin typeface="Consolas" panose="020B0609020204030204" pitchFamily="49" charset="0"/>
              </a:rPr>
              <a:t>:</a:t>
            </a:r>
            <a:r>
              <a:rPr lang="en-US" sz="2000" dirty="0" smtClean="0">
                <a:solidFill>
                  <a:srgbClr val="FF0000"/>
                </a:solidFill>
                <a:highlight>
                  <a:srgbClr val="FFFFFF"/>
                </a:highlight>
                <a:latin typeface="Consolas" panose="020B0609020204030204" pitchFamily="49" charset="0"/>
              </a:rPr>
              <a:t>Name</a:t>
            </a:r>
            <a:r>
              <a:rPr lang="en-US" sz="2000" dirty="0">
                <a:solidFill>
                  <a:srgbClr val="0000FF"/>
                </a:solidFill>
                <a:highlight>
                  <a:srgbClr val="FFFFFF"/>
                </a:highlight>
                <a:latin typeface="Consolas" panose="020B0609020204030204" pitchFamily="49" charset="0"/>
              </a:rPr>
              <a:t>="authors"</a:t>
            </a:r>
            <a:r>
              <a:rPr lang="en-US" sz="2000" dirty="0">
                <a:solidFill>
                  <a:srgbClr val="FF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RP.RightOf</a:t>
            </a:r>
            <a:r>
              <a:rPr lang="en-US" sz="2000" dirty="0">
                <a:solidFill>
                  <a:srgbClr val="0000FF"/>
                </a:solidFill>
                <a:highlight>
                  <a:srgbClr val="FFFFFF"/>
                </a:highlight>
                <a:latin typeface="Consolas" panose="020B0609020204030204" pitchFamily="49" charset="0"/>
              </a:rPr>
              <a:t>="</a:t>
            </a:r>
            <a:r>
              <a:rPr lang="en-US" sz="2000" dirty="0" err="1">
                <a:solidFill>
                  <a:srgbClr val="0000FF"/>
                </a:solidFill>
                <a:highlight>
                  <a:srgbClr val="FFFFFF"/>
                </a:highlight>
                <a:latin typeface="Consolas" panose="020B0609020204030204" pitchFamily="49" charset="0"/>
              </a:rPr>
              <a:t>img</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RP.Below</a:t>
            </a:r>
            <a:r>
              <a:rPr lang="en-US" sz="2000" dirty="0">
                <a:solidFill>
                  <a:srgbClr val="0000FF"/>
                </a:solidFill>
                <a:highlight>
                  <a:srgbClr val="FFFFFF"/>
                </a:highlight>
                <a:latin typeface="Consolas" panose="020B0609020204030204" pitchFamily="49" charset="0"/>
              </a:rPr>
              <a:t>="title"</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TextBlock</a:t>
            </a:r>
            <a:r>
              <a:rPr lang="en-US" sz="2000" dirty="0">
                <a:solidFill>
                  <a:srgbClr val="FF0000"/>
                </a:solidFill>
                <a:highlight>
                  <a:srgbClr val="FFFFFF"/>
                </a:highlight>
                <a:latin typeface="Consolas" panose="020B0609020204030204" pitchFamily="49" charset="0"/>
              </a:rPr>
              <a:t> x</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Name</a:t>
            </a:r>
            <a:r>
              <a:rPr lang="en-US" sz="2000" dirty="0">
                <a:solidFill>
                  <a:srgbClr val="0000FF"/>
                </a:solidFill>
                <a:highlight>
                  <a:srgbClr val="FFFFFF"/>
                </a:highlight>
                <a:latin typeface="Consolas" panose="020B0609020204030204" pitchFamily="49" charset="0"/>
              </a:rPr>
              <a:t>="summary"</a:t>
            </a:r>
            <a:r>
              <a:rPr lang="en-US" sz="2000" dirty="0">
                <a:solidFill>
                  <a:srgbClr val="FF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RP.RightOf</a:t>
            </a:r>
            <a:r>
              <a:rPr lang="en-US" sz="2000" dirty="0">
                <a:solidFill>
                  <a:srgbClr val="0000FF"/>
                </a:solidFill>
                <a:highlight>
                  <a:srgbClr val="FFFFFF"/>
                </a:highlight>
                <a:latin typeface="Consolas" panose="020B0609020204030204" pitchFamily="49" charset="0"/>
              </a:rPr>
              <a:t>="</a:t>
            </a:r>
            <a:r>
              <a:rPr lang="en-US" sz="2000" dirty="0" err="1">
                <a:solidFill>
                  <a:srgbClr val="0000FF"/>
                </a:solidFill>
                <a:highlight>
                  <a:srgbClr val="FFFFFF"/>
                </a:highlight>
                <a:latin typeface="Consolas" panose="020B0609020204030204" pitchFamily="49" charset="0"/>
              </a:rPr>
              <a:t>img</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RP.Below</a:t>
            </a:r>
            <a:r>
              <a:rPr lang="en-US" sz="2000" dirty="0">
                <a:solidFill>
                  <a:srgbClr val="0000FF"/>
                </a:solidFill>
                <a:highlight>
                  <a:srgbClr val="FFFFFF"/>
                </a:highlight>
                <a:latin typeface="Consolas" panose="020B0609020204030204" pitchFamily="49" charset="0"/>
              </a:rPr>
              <a:t>="authors"</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a:solidFill>
                  <a:srgbClr val="A31515"/>
                </a:solidFill>
                <a:highlight>
                  <a:srgbClr val="FFFFFF"/>
                </a:highlight>
                <a:latin typeface="Consolas" panose="020B0609020204030204" pitchFamily="49" charset="0"/>
              </a:rPr>
              <a:t>Button</a:t>
            </a:r>
            <a:r>
              <a:rPr lang="en-US" sz="2000" dirty="0">
                <a:solidFill>
                  <a:srgbClr val="FF0000"/>
                </a:solidFill>
                <a:highlight>
                  <a:srgbClr val="FFFFFF"/>
                </a:highlight>
                <a:latin typeface="Consolas" panose="020B0609020204030204" pitchFamily="49" charset="0"/>
              </a:rPr>
              <a:t> Content</a:t>
            </a:r>
            <a:r>
              <a:rPr lang="en-US" sz="2000" dirty="0">
                <a:solidFill>
                  <a:srgbClr val="0000FF"/>
                </a:solidFill>
                <a:highlight>
                  <a:srgbClr val="FFFFFF"/>
                </a:highlight>
                <a:latin typeface="Consolas" panose="020B0609020204030204" pitchFamily="49" charset="0"/>
              </a:rPr>
              <a:t>="Download"</a:t>
            </a:r>
            <a:r>
              <a:rPr lang="en-US" sz="2000" dirty="0">
                <a:solidFill>
                  <a:srgbClr val="FF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RP.RightOf</a:t>
            </a:r>
            <a:r>
              <a:rPr lang="en-US" sz="2000" dirty="0">
                <a:solidFill>
                  <a:srgbClr val="0000FF"/>
                </a:solidFill>
                <a:highlight>
                  <a:srgbClr val="FFFFFF"/>
                </a:highlight>
                <a:latin typeface="Consolas" panose="020B0609020204030204" pitchFamily="49" charset="0"/>
              </a:rPr>
              <a:t>="</a:t>
            </a:r>
            <a:r>
              <a:rPr lang="en-US" sz="2000" dirty="0" err="1">
                <a:solidFill>
                  <a:srgbClr val="0000FF"/>
                </a:solidFill>
                <a:highlight>
                  <a:srgbClr val="FFFFFF"/>
                </a:highlight>
                <a:latin typeface="Consolas" panose="020B0609020204030204" pitchFamily="49" charset="0"/>
              </a:rPr>
              <a:t>img</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 </a:t>
            </a:r>
            <a:r>
              <a:rPr lang="en-US" sz="2000" dirty="0" err="1" smtClean="0">
                <a:solidFill>
                  <a:srgbClr val="FF0000"/>
                </a:solidFill>
                <a:highlight>
                  <a:srgbClr val="FFFFFF"/>
                </a:highlight>
                <a:latin typeface="Consolas" panose="020B0609020204030204" pitchFamily="49" charset="0"/>
              </a:rPr>
              <a:t>RP.AlignBottomWithPanel</a:t>
            </a:r>
            <a:r>
              <a:rPr lang="en-US" sz="2000" dirty="0">
                <a:solidFill>
                  <a:srgbClr val="0000FF"/>
                </a:solidFill>
                <a:highlight>
                  <a:srgbClr val="FFFFFF"/>
                </a:highlight>
                <a:latin typeface="Consolas" panose="020B0609020204030204" pitchFamily="49" charset="0"/>
              </a:rPr>
              <a:t>="True"</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a:solidFill>
                  <a:srgbClr val="0000FF"/>
                </a:solidFill>
                <a:highlight>
                  <a:srgbClr val="FFFFFF"/>
                </a:highlight>
                <a:latin typeface="Consolas" panose="020B0609020204030204" pitchFamily="49" charset="0"/>
              </a:rPr>
              <a:t>&lt;/</a:t>
            </a:r>
            <a:r>
              <a:rPr lang="en-US" sz="2000" dirty="0" err="1">
                <a:solidFill>
                  <a:srgbClr val="A31515"/>
                </a:solidFill>
                <a:highlight>
                  <a:srgbClr val="FFFFFF"/>
                </a:highlight>
                <a:latin typeface="Consolas" panose="020B0609020204030204" pitchFamily="49" charset="0"/>
              </a:rPr>
              <a:t>RelativePanel</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p:txBody>
      </p:sp>
      <p:pic>
        <p:nvPicPr>
          <p:cNvPr id="4" name="Picture 3"/>
          <p:cNvPicPr>
            <a:picLocks noChangeAspect="1"/>
          </p:cNvPicPr>
          <p:nvPr/>
        </p:nvPicPr>
        <p:blipFill>
          <a:blip r:embed="rId3"/>
          <a:stretch>
            <a:fillRect/>
          </a:stretch>
        </p:blipFill>
        <p:spPr>
          <a:xfrm>
            <a:off x="5913437" y="525462"/>
            <a:ext cx="4679716" cy="2590800"/>
          </a:xfrm>
          <a:prstGeom prst="rect">
            <a:avLst/>
          </a:prstGeom>
        </p:spPr>
      </p:pic>
      <p:sp>
        <p:nvSpPr>
          <p:cNvPr id="6" name="Rectangle 5"/>
          <p:cNvSpPr/>
          <p:nvPr/>
        </p:nvSpPr>
        <p:spPr bwMode="auto">
          <a:xfrm>
            <a:off x="7679368" y="2172628"/>
            <a:ext cx="1324448" cy="794669"/>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274639" y="6366661"/>
            <a:ext cx="11658599" cy="664797"/>
          </a:xfrm>
          <a:prstGeom prst="rect">
            <a:avLst/>
          </a:prstGeom>
          <a:noFill/>
        </p:spPr>
        <p:txBody>
          <a:bodyPr wrap="square" lIns="182880" tIns="146304" rIns="182880" bIns="146304" rtlCol="0">
            <a:spAutoFit/>
          </a:bodyPr>
          <a:lstStyle/>
          <a:p>
            <a:r>
              <a:rPr lang="en-US" sz="2400" dirty="0"/>
              <a:t>Use with Triggers and Setters </a:t>
            </a:r>
            <a:r>
              <a:rPr lang="en-US" sz="2400" dirty="0" smtClean="0"/>
              <a:t>for more advanced responsive designs</a:t>
            </a:r>
            <a:endParaRPr lang="en-US" sz="2400" dirty="0"/>
          </a:p>
        </p:txBody>
      </p:sp>
      <p:grpSp>
        <p:nvGrpSpPr>
          <p:cNvPr id="2" name="Group 1"/>
          <p:cNvGrpSpPr/>
          <p:nvPr/>
        </p:nvGrpSpPr>
        <p:grpSpPr>
          <a:xfrm>
            <a:off x="7513637" y="2248304"/>
            <a:ext cx="3079516" cy="791758"/>
            <a:chOff x="7634521" y="2324504"/>
            <a:chExt cx="3079516" cy="791758"/>
          </a:xfrm>
        </p:grpSpPr>
        <p:pic>
          <p:nvPicPr>
            <p:cNvPr id="5" name="Picture 4"/>
            <p:cNvPicPr>
              <a:picLocks noChangeAspect="1"/>
            </p:cNvPicPr>
            <p:nvPr/>
          </p:nvPicPr>
          <p:blipFill>
            <a:blip r:embed="rId4"/>
            <a:stretch>
              <a:fillRect/>
            </a:stretch>
          </p:blipFill>
          <p:spPr>
            <a:xfrm>
              <a:off x="7701093" y="2324504"/>
              <a:ext cx="1412744" cy="791758"/>
            </a:xfrm>
            <a:prstGeom prst="rect">
              <a:avLst/>
            </a:prstGeom>
          </p:spPr>
        </p:pic>
        <p:cxnSp>
          <p:nvCxnSpPr>
            <p:cNvPr id="12" name="Straight Connector 11"/>
            <p:cNvCxnSpPr/>
            <p:nvPr/>
          </p:nvCxnSpPr>
          <p:spPr>
            <a:xfrm>
              <a:off x="7634521" y="2963862"/>
              <a:ext cx="3079516" cy="0"/>
            </a:xfrm>
            <a:prstGeom prst="line">
              <a:avLst/>
            </a:prstGeom>
            <a:ln w="28575">
              <a:solidFill>
                <a:srgbClr val="FF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9" name="Rectangle 8"/>
          <p:cNvSpPr/>
          <p:nvPr/>
        </p:nvSpPr>
        <p:spPr bwMode="auto">
          <a:xfrm>
            <a:off x="7621353" y="692266"/>
            <a:ext cx="3048000" cy="2903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646930" y="1062416"/>
            <a:ext cx="3048000" cy="2903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596041" y="1338495"/>
            <a:ext cx="3378111" cy="6936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270634" y="6392862"/>
            <a:ext cx="11658599" cy="664797"/>
          </a:xfrm>
          <a:prstGeom prst="rect">
            <a:avLst/>
          </a:prstGeom>
          <a:noFill/>
        </p:spPr>
        <p:txBody>
          <a:bodyPr wrap="square" lIns="182880" tIns="146304" rIns="182880" bIns="146304" rtlCol="0">
            <a:spAutoFit/>
          </a:bodyPr>
          <a:lstStyle/>
          <a:p>
            <a:r>
              <a:rPr lang="en-US" sz="2400" dirty="0" smtClean="0"/>
              <a:t>Note: RP above should be replaced with </a:t>
            </a:r>
            <a:r>
              <a:rPr lang="en-US" sz="2400" dirty="0" err="1" smtClean="0"/>
              <a:t>RelativePanel</a:t>
            </a:r>
            <a:r>
              <a:rPr lang="en-US" sz="2400" dirty="0" smtClean="0"/>
              <a:t> (shortened for readability)</a:t>
            </a:r>
            <a:endParaRPr lang="en-US" sz="2400" dirty="0"/>
          </a:p>
        </p:txBody>
      </p:sp>
    </p:spTree>
    <p:extLst>
      <p:ext uri="{BB962C8B-B14F-4D97-AF65-F5344CB8AC3E}">
        <p14:creationId xmlns:p14="http://schemas.microsoft.com/office/powerpoint/2010/main" val="355379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par>
                                <p:cTn id="8" presetID="10" presetClass="exit" presetSubtype="0" fill="hold" grpId="0"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fade">
                                      <p:cBhvr>
                                        <p:cTn id="18" dur="500"/>
                                        <p:tgtEl>
                                          <p:spTgt spid="8">
                                            <p:txEl>
                                              <p:pRg st="3" end="3"/>
                                            </p:txEl>
                                          </p:spTgt>
                                        </p:tgtEl>
                                      </p:cBhvr>
                                    </p:animEffect>
                                  </p:childTnLst>
                                </p:cTn>
                              </p:par>
                              <p:par>
                                <p:cTn id="19" presetID="10" presetClass="exit" presetSubtype="0" fill="hold" grpId="0" nodeType="withEffect">
                                  <p:stCondLst>
                                    <p:cond delay="0"/>
                                  </p:stCondLst>
                                  <p:childTnLst>
                                    <p:animEffect transition="out" filter="fade">
                                      <p:cBhvr>
                                        <p:cTn id="20" dur="500"/>
                                        <p:tgtEl>
                                          <p:spTgt spid="13"/>
                                        </p:tgtEl>
                                      </p:cBhvr>
                                    </p:animEffect>
                                    <p:set>
                                      <p:cBhvr>
                                        <p:cTn id="21" dur="1" fill="hold">
                                          <p:stCondLst>
                                            <p:cond delay="499"/>
                                          </p:stCondLst>
                                        </p:cTn>
                                        <p:tgtEl>
                                          <p:spTgt spid="1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fade">
                                      <p:cBhvr>
                                        <p:cTn id="29" dur="500"/>
                                        <p:tgtEl>
                                          <p:spTgt spid="8">
                                            <p:txEl>
                                              <p:pRg st="4" end="4"/>
                                            </p:txEl>
                                          </p:spTgt>
                                        </p:tgtEl>
                                      </p:cBhvr>
                                    </p:animEffect>
                                  </p:childTnLst>
                                </p:cTn>
                              </p:par>
                              <p:par>
                                <p:cTn id="30" presetID="10" presetClass="exit" presetSubtype="0" fill="hold" grpId="0" nodeType="with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animBg="1"/>
      <p:bldP spid="13" grpId="0" animBg="1"/>
      <p:bldP spid="15" grpId="0" animBg="1"/>
      <p:bldP spid="16" grpId="0"/>
      <p:bldP spid="16"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XAML Performance in Windows 10</a:t>
            </a:r>
            <a:endParaRPr lang="en-US" dirty="0"/>
          </a:p>
        </p:txBody>
      </p:sp>
    </p:spTree>
    <p:extLst>
      <p:ext uri="{BB962C8B-B14F-4D97-AF65-F5344CB8AC3E}">
        <p14:creationId xmlns:p14="http://schemas.microsoft.com/office/powerpoint/2010/main" val="62416836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Validating XAML </a:t>
            </a:r>
            <a:r>
              <a:rPr lang="en-US" i="1" dirty="0" smtClean="0"/>
              <a:t>in</a:t>
            </a:r>
            <a:r>
              <a:rPr lang="en-US" dirty="0" smtClean="0"/>
              <a:t> Windows 10</a:t>
            </a:r>
            <a:endParaRPr lang="en-US" dirty="0"/>
          </a:p>
        </p:txBody>
      </p:sp>
      <p:pic>
        <p:nvPicPr>
          <p:cNvPr id="7" name="Picture 6"/>
          <p:cNvPicPr>
            <a:picLocks noChangeAspect="1"/>
          </p:cNvPicPr>
          <p:nvPr/>
        </p:nvPicPr>
        <p:blipFill>
          <a:blip r:embed="rId3"/>
          <a:stretch>
            <a:fillRect/>
          </a:stretch>
        </p:blipFill>
        <p:spPr>
          <a:xfrm>
            <a:off x="915377" y="1287462"/>
            <a:ext cx="7360260" cy="3514140"/>
          </a:xfrm>
          <a:prstGeom prst="rect">
            <a:avLst/>
          </a:prstGeom>
        </p:spPr>
      </p:pic>
      <p:pic>
        <p:nvPicPr>
          <p:cNvPr id="8" name="Picture 7"/>
          <p:cNvPicPr>
            <a:picLocks noChangeAspect="1"/>
          </p:cNvPicPr>
          <p:nvPr/>
        </p:nvPicPr>
        <p:blipFill>
          <a:blip r:embed="rId4"/>
          <a:stretch>
            <a:fillRect/>
          </a:stretch>
        </p:blipFill>
        <p:spPr>
          <a:xfrm>
            <a:off x="274639" y="2590816"/>
            <a:ext cx="6840484" cy="3952875"/>
          </a:xfrm>
          <a:prstGeom prst="rect">
            <a:avLst/>
          </a:prstGeom>
          <a:ln>
            <a:solidFill>
              <a:srgbClr val="00188F"/>
            </a:solidFill>
          </a:ln>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6032" y="830262"/>
            <a:ext cx="3304504" cy="5873206"/>
          </a:xfrm>
          <a:prstGeom prst="rect">
            <a:avLst/>
          </a:prstGeom>
        </p:spPr>
      </p:pic>
      <p:pic>
        <p:nvPicPr>
          <p:cNvPr id="12" name="Picture 11"/>
          <p:cNvPicPr>
            <a:picLocks noChangeAspect="1"/>
          </p:cNvPicPr>
          <p:nvPr/>
        </p:nvPicPr>
        <p:blipFill>
          <a:blip r:embed="rId6"/>
          <a:stretch>
            <a:fillRect/>
          </a:stretch>
        </p:blipFill>
        <p:spPr>
          <a:xfrm>
            <a:off x="5300602" y="3175344"/>
            <a:ext cx="4575944" cy="3804419"/>
          </a:xfrm>
          <a:prstGeom prst="rect">
            <a:avLst/>
          </a:prstGeom>
        </p:spPr>
      </p:pic>
    </p:spTree>
    <p:extLst>
      <p:ext uri="{BB962C8B-B14F-4D97-AF65-F5344CB8AC3E}">
        <p14:creationId xmlns:p14="http://schemas.microsoft.com/office/powerpoint/2010/main" val="202970733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427037" y="1744662"/>
            <a:ext cx="8229600" cy="3847207"/>
          </a:xfrm>
          <a:prstGeom prst="rect">
            <a:avLst/>
          </a:prstGeom>
          <a:solidFill>
            <a:schemeClr val="bg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rgbClr val="0000FF"/>
                </a:solidFill>
                <a:highlight>
                  <a:srgbClr val="FFFFFF"/>
                </a:highlight>
                <a:latin typeface="Consolas" panose="020B0609020204030204" pitchFamily="49" charset="0"/>
              </a:rPr>
              <a:t>&lt;</a:t>
            </a:r>
            <a:r>
              <a:rPr lang="en-US" sz="2000" dirty="0" err="1" smtClean="0">
                <a:solidFill>
                  <a:srgbClr val="A31515"/>
                </a:solidFill>
                <a:highlight>
                  <a:srgbClr val="FFFFFF"/>
                </a:highlight>
                <a:latin typeface="Consolas" panose="020B0609020204030204" pitchFamily="49" charset="0"/>
              </a:rPr>
              <a:t>ListView</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ListView.ItemTemplate</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smtClean="0">
                <a:solidFill>
                  <a:srgbClr val="A31515"/>
                </a:solidFill>
                <a:highlight>
                  <a:srgbClr val="FFFFFF"/>
                </a:highlight>
                <a:latin typeface="Consolas" panose="020B0609020204030204" pitchFamily="49" charset="0"/>
              </a:rPr>
              <a:t>DataTemplate</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smtClean="0">
                <a:solidFill>
                  <a:srgbClr val="A31515"/>
                </a:solidFill>
                <a:highlight>
                  <a:srgbClr val="FFFFFF"/>
                </a:highlight>
                <a:latin typeface="Consolas" panose="020B0609020204030204" pitchFamily="49" charset="0"/>
              </a:rPr>
              <a:t>StackPanel</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SymbolIcon</a:t>
            </a:r>
            <a:r>
              <a:rPr lang="en-US" sz="2000" dirty="0">
                <a:solidFill>
                  <a:srgbClr val="FF0000"/>
                </a:solidFill>
                <a:highlight>
                  <a:srgbClr val="FFFFFF"/>
                </a:highlight>
                <a:latin typeface="Consolas" panose="020B0609020204030204" pitchFamily="49" charset="0"/>
              </a:rPr>
              <a:t> Symbol</a:t>
            </a:r>
            <a:r>
              <a:rPr lang="en-US" sz="2000" dirty="0" smtClean="0">
                <a:solidFill>
                  <a:srgbClr val="0000FF"/>
                </a:solidFill>
                <a:highlight>
                  <a:srgbClr val="FFFFFF"/>
                </a:highlight>
                <a:latin typeface="Consolas" panose="020B0609020204030204" pitchFamily="49" charset="0"/>
              </a:rPr>
              <a:t>="{</a:t>
            </a:r>
            <a:r>
              <a:rPr lang="en-US" sz="2000" b="1" dirty="0" smtClean="0">
                <a:solidFill>
                  <a:srgbClr val="A31515"/>
                </a:solidFill>
                <a:highlight>
                  <a:srgbClr val="FFFFFF"/>
                </a:highlight>
                <a:latin typeface="Consolas" panose="020B0609020204030204" pitchFamily="49" charset="0"/>
              </a:rPr>
              <a:t>Binding</a:t>
            </a:r>
            <a:r>
              <a:rPr lang="en-US" sz="2000" dirty="0" smtClean="0">
                <a:solidFill>
                  <a:srgbClr val="FF0000"/>
                </a:solidFill>
                <a:highlight>
                  <a:srgbClr val="FFFFFF"/>
                </a:highlight>
                <a:latin typeface="Consolas" panose="020B0609020204030204" pitchFamily="49" charset="0"/>
              </a:rPr>
              <a:t> </a:t>
            </a:r>
            <a:r>
              <a:rPr lang="en-US" sz="2000" dirty="0">
                <a:solidFill>
                  <a:srgbClr val="FF0000"/>
                </a:solidFill>
                <a:highlight>
                  <a:srgbClr val="FFFFFF"/>
                </a:highlight>
                <a:latin typeface="Consolas" panose="020B0609020204030204" pitchFamily="49" charset="0"/>
              </a:rPr>
              <a:t>Symbol</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smtClean="0">
                <a:solidFill>
                  <a:srgbClr val="A31515"/>
                </a:solidFill>
                <a:highlight>
                  <a:srgbClr val="FFFFFF"/>
                </a:highlight>
                <a:latin typeface="Consolas" panose="020B0609020204030204" pitchFamily="49" charset="0"/>
              </a:rPr>
              <a:t>TextBlock</a:t>
            </a:r>
            <a:r>
              <a:rPr lang="en-US" sz="2000" dirty="0" smtClean="0">
                <a:solidFill>
                  <a:srgbClr val="FF0000"/>
                </a:solidFill>
                <a:highlight>
                  <a:srgbClr val="FFFFFF"/>
                </a:highlight>
                <a:latin typeface="Consolas" panose="020B0609020204030204" pitchFamily="49" charset="0"/>
              </a:rPr>
              <a:t> </a:t>
            </a:r>
            <a:r>
              <a:rPr lang="en-US" sz="2000" dirty="0">
                <a:solidFill>
                  <a:srgbClr val="FF0000"/>
                </a:solidFill>
                <a:highlight>
                  <a:srgbClr val="FFFFFF"/>
                </a:highlight>
                <a:latin typeface="Consolas" panose="020B0609020204030204" pitchFamily="49" charset="0"/>
              </a:rPr>
              <a:t>Text</a:t>
            </a:r>
            <a:r>
              <a:rPr lang="en-US" sz="2000" dirty="0" smtClean="0">
                <a:solidFill>
                  <a:srgbClr val="0000FF"/>
                </a:solidFill>
                <a:highlight>
                  <a:srgbClr val="FFFFFF"/>
                </a:highlight>
                <a:latin typeface="Consolas" panose="020B0609020204030204" pitchFamily="49" charset="0"/>
              </a:rPr>
              <a:t>="{</a:t>
            </a:r>
            <a:r>
              <a:rPr lang="en-US" sz="2000" b="1" dirty="0" smtClean="0">
                <a:solidFill>
                  <a:srgbClr val="A31515"/>
                </a:solidFill>
                <a:highlight>
                  <a:srgbClr val="FFFFFF"/>
                </a:highlight>
                <a:latin typeface="Consolas" panose="020B0609020204030204" pitchFamily="49" charset="0"/>
              </a:rPr>
              <a:t>Binding</a:t>
            </a:r>
            <a:r>
              <a:rPr lang="en-US" sz="2000" dirty="0" smtClean="0">
                <a:solidFill>
                  <a:srgbClr val="FF0000"/>
                </a:solidFill>
                <a:highlight>
                  <a:srgbClr val="FFFFFF"/>
                </a:highlight>
                <a:latin typeface="Consolas" panose="020B0609020204030204" pitchFamily="49" charset="0"/>
              </a:rPr>
              <a:t> </a:t>
            </a:r>
            <a:r>
              <a:rPr lang="en-US" sz="2000" dirty="0">
                <a:solidFill>
                  <a:srgbClr val="FF0000"/>
                </a:solidFill>
                <a:highlight>
                  <a:srgbClr val="FFFFFF"/>
                </a:highlight>
                <a:latin typeface="Consolas" panose="020B0609020204030204" pitchFamily="49" charset="0"/>
              </a:rPr>
              <a:t>Name</a:t>
            </a:r>
            <a:r>
              <a:rPr lang="en-US" sz="2000" dirty="0" smtClean="0">
                <a:solidFill>
                  <a:srgbClr val="0000FF"/>
                </a:solidFill>
                <a:highlight>
                  <a:srgbClr val="FFFFFF"/>
                </a:highlight>
                <a:latin typeface="Consolas" panose="020B0609020204030204" pitchFamily="49" charset="0"/>
              </a:rPr>
              <a:t>}"/&gt;</a:t>
            </a:r>
          </a:p>
          <a:p>
            <a:pPr marL="0" indent="0">
              <a:buNone/>
            </a:pPr>
            <a:r>
              <a:rPr lang="en-US" sz="2000" dirty="0" smtClean="0">
                <a:solidFill>
                  <a:srgbClr val="0000FF"/>
                </a:solidFill>
                <a:highlight>
                  <a:srgbClr val="FFFFFF"/>
                </a:highlight>
                <a:latin typeface="Consolas" panose="020B0609020204030204" pitchFamily="49" charset="0"/>
                <a:ea typeface="Calibri" panose="020F0502020204030204" pitchFamily="34" charset="0"/>
              </a:rPr>
              <a:t>        &lt;</a:t>
            </a:r>
            <a:r>
              <a:rPr lang="en-US" sz="2000" dirty="0">
                <a:solidFill>
                  <a:srgbClr val="A31515"/>
                </a:solidFill>
                <a:highlight>
                  <a:srgbClr val="FFFFFF"/>
                </a:highlight>
                <a:latin typeface="Consolas" panose="020B0609020204030204" pitchFamily="49" charset="0"/>
                <a:ea typeface="Calibri" panose="020F0502020204030204" pitchFamily="34" charset="0"/>
              </a:rPr>
              <a:t>Button</a:t>
            </a:r>
            <a:r>
              <a:rPr lang="en-US" sz="2000" dirty="0">
                <a:solidFill>
                  <a:srgbClr val="FF0000"/>
                </a:solidFill>
                <a:highlight>
                  <a:srgbClr val="FFFFFF"/>
                </a:highlight>
                <a:latin typeface="Consolas" panose="020B0609020204030204" pitchFamily="49" charset="0"/>
                <a:ea typeface="Calibri" panose="020F0502020204030204" pitchFamily="34" charset="0"/>
              </a:rPr>
              <a:t> Click</a:t>
            </a:r>
            <a:r>
              <a:rPr lang="en-US" sz="2000" dirty="0" smtClean="0">
                <a:solidFill>
                  <a:srgbClr val="0000FF"/>
                </a:solidFill>
                <a:highlight>
                  <a:srgbClr val="FFFFFF"/>
                </a:highlight>
                <a:latin typeface="Consolas" panose="020B0609020204030204" pitchFamily="49" charset="0"/>
                <a:ea typeface="Calibri" panose="020F0502020204030204" pitchFamily="34" charset="0"/>
              </a:rPr>
              <a:t>=</a:t>
            </a:r>
            <a:r>
              <a:rPr lang="en-US" sz="2000" dirty="0">
                <a:solidFill>
                  <a:srgbClr val="0000FF"/>
                </a:solidFill>
                <a:highlight>
                  <a:srgbClr val="FFFFFF"/>
                </a:highlight>
                <a:latin typeface="Consolas" panose="020B0609020204030204" pitchFamily="49" charset="0"/>
              </a:rPr>
              <a:t>"</a:t>
            </a:r>
            <a:r>
              <a:rPr lang="en-US" sz="2000" b="1" dirty="0" err="1" smtClean="0">
                <a:solidFill>
                  <a:srgbClr val="FF0000"/>
                </a:solidFill>
                <a:highlight>
                  <a:srgbClr val="FFFFFF"/>
                </a:highlight>
                <a:latin typeface="Consolas" panose="020B0609020204030204" pitchFamily="49" charset="0"/>
                <a:ea typeface="Calibri" panose="020F0502020204030204" pitchFamily="34" charset="0"/>
              </a:rPr>
              <a:t>Button_ClickHandler</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StackPanel</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DataTemplate</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ListView.ItemTemplate</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a:solidFill>
                  <a:srgbClr val="0000FF"/>
                </a:solidFill>
                <a:highlight>
                  <a:srgbClr val="FFFFFF"/>
                </a:highlight>
                <a:latin typeface="Consolas" panose="020B0609020204030204" pitchFamily="49" charset="0"/>
              </a:rPr>
              <a:t>&lt;/</a:t>
            </a:r>
            <a:r>
              <a:rPr lang="en-US" sz="2000" dirty="0" err="1">
                <a:solidFill>
                  <a:srgbClr val="A31515"/>
                </a:solidFill>
                <a:highlight>
                  <a:srgbClr val="FFFFFF"/>
                </a:highlight>
                <a:latin typeface="Consolas" panose="020B0609020204030204" pitchFamily="49" charset="0"/>
              </a:rPr>
              <a:t>ListView</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p:txBody>
      </p:sp>
      <p:sp>
        <p:nvSpPr>
          <p:cNvPr id="6" name="Text Placeholder 2"/>
          <p:cNvSpPr txBox="1">
            <a:spLocks/>
          </p:cNvSpPr>
          <p:nvPr/>
        </p:nvSpPr>
        <p:spPr>
          <a:xfrm>
            <a:off x="427037" y="1744662"/>
            <a:ext cx="8229600" cy="3847207"/>
          </a:xfrm>
          <a:prstGeom prst="rect">
            <a:avLst/>
          </a:prstGeom>
          <a:solidFill>
            <a:schemeClr val="bg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solidFill>
                  <a:srgbClr val="0000FF"/>
                </a:solidFill>
                <a:highlight>
                  <a:srgbClr val="FFFFFF"/>
                </a:highlight>
                <a:latin typeface="Consolas" panose="020B0609020204030204" pitchFamily="49" charset="0"/>
              </a:rPr>
              <a:t>&lt;</a:t>
            </a:r>
            <a:r>
              <a:rPr lang="en-US" sz="2000" dirty="0" err="1" smtClean="0">
                <a:solidFill>
                  <a:srgbClr val="A31515"/>
                </a:solidFill>
                <a:highlight>
                  <a:srgbClr val="FFFFFF"/>
                </a:highlight>
                <a:latin typeface="Consolas" panose="020B0609020204030204" pitchFamily="49" charset="0"/>
              </a:rPr>
              <a:t>ListView</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ListView.ItemTemplate</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smtClean="0">
                <a:solidFill>
                  <a:srgbClr val="A31515"/>
                </a:solidFill>
                <a:highlight>
                  <a:srgbClr val="FFFFFF"/>
                </a:highlight>
                <a:latin typeface="Consolas" panose="020B0609020204030204" pitchFamily="49" charset="0"/>
              </a:rPr>
              <a:t>DataTemplate</a:t>
            </a:r>
            <a:r>
              <a:rPr lang="en-US" sz="2000" dirty="0" smtClean="0">
                <a:solidFill>
                  <a:srgbClr val="FF0000"/>
                </a:solidFill>
                <a:highlight>
                  <a:srgbClr val="FFFFFF"/>
                </a:highlight>
                <a:latin typeface="Consolas" panose="020B0609020204030204" pitchFamily="49" charset="0"/>
              </a:rPr>
              <a:t> </a:t>
            </a:r>
            <a:r>
              <a:rPr lang="en-US" sz="2000" b="1" dirty="0" smtClean="0">
                <a:solidFill>
                  <a:srgbClr val="FF0000"/>
                </a:solidFill>
                <a:highlight>
                  <a:srgbClr val="FFFFFF"/>
                </a:highlight>
                <a:latin typeface="Consolas" panose="020B0609020204030204" pitchFamily="49" charset="0"/>
              </a:rPr>
              <a:t>x</a:t>
            </a:r>
            <a:r>
              <a:rPr lang="en-US" sz="2000" b="1" dirty="0" smtClean="0">
                <a:solidFill>
                  <a:srgbClr val="0000FF"/>
                </a:solidFill>
                <a:highlight>
                  <a:srgbClr val="FFFFFF"/>
                </a:highlight>
                <a:latin typeface="Consolas" panose="020B0609020204030204" pitchFamily="49" charset="0"/>
              </a:rPr>
              <a:t>:</a:t>
            </a:r>
            <a:r>
              <a:rPr lang="en-US" sz="2000" b="1" dirty="0" smtClean="0">
                <a:solidFill>
                  <a:srgbClr val="FF0000"/>
                </a:solidFill>
                <a:highlight>
                  <a:srgbClr val="FFFFFF"/>
                </a:highlight>
                <a:latin typeface="Consolas" panose="020B0609020204030204" pitchFamily="49" charset="0"/>
              </a:rPr>
              <a:t>DataType</a:t>
            </a:r>
            <a:r>
              <a:rPr lang="en-US" sz="2000" b="1" dirty="0" smtClean="0">
                <a:solidFill>
                  <a:srgbClr val="0000FF"/>
                </a:solidFill>
                <a:highlight>
                  <a:srgbClr val="FFFFFF"/>
                </a:highlight>
                <a:latin typeface="Consolas" panose="020B0609020204030204" pitchFamily="49" charset="0"/>
              </a:rPr>
              <a:t>="local:FreeBookCategory"</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smtClean="0">
                <a:solidFill>
                  <a:srgbClr val="A31515"/>
                </a:solidFill>
                <a:highlight>
                  <a:srgbClr val="FFFFFF"/>
                </a:highlight>
                <a:latin typeface="Consolas" panose="020B0609020204030204" pitchFamily="49" charset="0"/>
              </a:rPr>
              <a:t>StackPanel</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SymbolIcon</a:t>
            </a:r>
            <a:r>
              <a:rPr lang="en-US" sz="2000" dirty="0">
                <a:solidFill>
                  <a:srgbClr val="FF0000"/>
                </a:solidFill>
                <a:highlight>
                  <a:srgbClr val="FFFFFF"/>
                </a:highlight>
                <a:latin typeface="Consolas" panose="020B0609020204030204" pitchFamily="49" charset="0"/>
              </a:rPr>
              <a:t> Symbol</a:t>
            </a:r>
            <a:r>
              <a:rPr lang="en-US" sz="2000" dirty="0">
                <a:solidFill>
                  <a:srgbClr val="0000FF"/>
                </a:solidFill>
                <a:highlight>
                  <a:srgbClr val="FFFFFF"/>
                </a:highlight>
                <a:latin typeface="Consolas" panose="020B0609020204030204" pitchFamily="49" charset="0"/>
              </a:rPr>
              <a:t>="{</a:t>
            </a:r>
            <a:r>
              <a:rPr lang="en-US" sz="2000" b="1" dirty="0" err="1" smtClean="0">
                <a:solidFill>
                  <a:srgbClr val="A31515"/>
                </a:solidFill>
                <a:highlight>
                  <a:srgbClr val="FFFFFF"/>
                </a:highlight>
                <a:latin typeface="Consolas" panose="020B0609020204030204" pitchFamily="49" charset="0"/>
              </a:rPr>
              <a:t>x</a:t>
            </a:r>
            <a:r>
              <a:rPr lang="en-US" sz="2000" b="1" dirty="0" err="1" smtClean="0">
                <a:solidFill>
                  <a:srgbClr val="0000FF"/>
                </a:solidFill>
                <a:highlight>
                  <a:srgbClr val="FFFFFF"/>
                </a:highlight>
                <a:latin typeface="Consolas" panose="020B0609020204030204" pitchFamily="49" charset="0"/>
              </a:rPr>
              <a:t>:</a:t>
            </a:r>
            <a:r>
              <a:rPr lang="en-US" sz="2000" b="1" dirty="0" err="1" smtClean="0">
                <a:solidFill>
                  <a:srgbClr val="A31515"/>
                </a:solidFill>
                <a:highlight>
                  <a:srgbClr val="FFFFFF"/>
                </a:highlight>
                <a:latin typeface="Consolas" panose="020B0609020204030204" pitchFamily="49" charset="0"/>
              </a:rPr>
              <a:t>Bind</a:t>
            </a:r>
            <a:r>
              <a:rPr lang="en-US" sz="2000" dirty="0" smtClean="0">
                <a:solidFill>
                  <a:srgbClr val="FF0000"/>
                </a:solidFill>
                <a:highlight>
                  <a:srgbClr val="FFFFFF"/>
                </a:highlight>
                <a:latin typeface="Consolas" panose="020B0609020204030204" pitchFamily="49" charset="0"/>
              </a:rPr>
              <a:t> Symbol</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smtClean="0">
                <a:solidFill>
                  <a:srgbClr val="A31515"/>
                </a:solidFill>
                <a:highlight>
                  <a:srgbClr val="FFFFFF"/>
                </a:highlight>
                <a:latin typeface="Consolas" panose="020B0609020204030204" pitchFamily="49" charset="0"/>
              </a:rPr>
              <a:t>TextBlock</a:t>
            </a:r>
            <a:r>
              <a:rPr lang="en-US" sz="2000" dirty="0" smtClean="0">
                <a:solidFill>
                  <a:srgbClr val="FF0000"/>
                </a:solidFill>
                <a:highlight>
                  <a:srgbClr val="FFFFFF"/>
                </a:highlight>
                <a:latin typeface="Consolas" panose="020B0609020204030204" pitchFamily="49" charset="0"/>
              </a:rPr>
              <a:t> </a:t>
            </a:r>
            <a:r>
              <a:rPr lang="en-US" sz="2000" dirty="0">
                <a:solidFill>
                  <a:srgbClr val="FF0000"/>
                </a:solidFill>
                <a:highlight>
                  <a:srgbClr val="FFFFFF"/>
                </a:highlight>
                <a:latin typeface="Consolas" panose="020B0609020204030204" pitchFamily="49" charset="0"/>
              </a:rPr>
              <a:t>Text</a:t>
            </a:r>
            <a:r>
              <a:rPr lang="en-US" sz="2000" dirty="0">
                <a:solidFill>
                  <a:srgbClr val="0000FF"/>
                </a:solidFill>
                <a:highlight>
                  <a:srgbClr val="FFFFFF"/>
                </a:highlight>
                <a:latin typeface="Consolas" panose="020B0609020204030204" pitchFamily="49" charset="0"/>
              </a:rPr>
              <a:t>="{</a:t>
            </a:r>
            <a:r>
              <a:rPr lang="en-US" sz="2000" b="1" dirty="0" err="1">
                <a:solidFill>
                  <a:srgbClr val="A31515"/>
                </a:solidFill>
                <a:highlight>
                  <a:srgbClr val="FFFFFF"/>
                </a:highlight>
                <a:latin typeface="Consolas" panose="020B0609020204030204" pitchFamily="49" charset="0"/>
              </a:rPr>
              <a:t>x</a:t>
            </a:r>
            <a:r>
              <a:rPr lang="en-US" sz="2000" b="1" dirty="0" err="1">
                <a:solidFill>
                  <a:srgbClr val="0000FF"/>
                </a:solidFill>
                <a:highlight>
                  <a:srgbClr val="FFFFFF"/>
                </a:highlight>
                <a:latin typeface="Consolas" panose="020B0609020204030204" pitchFamily="49" charset="0"/>
              </a:rPr>
              <a:t>:</a:t>
            </a:r>
            <a:r>
              <a:rPr lang="en-US" sz="2000" b="1" dirty="0" err="1">
                <a:solidFill>
                  <a:srgbClr val="A31515"/>
                </a:solidFill>
                <a:highlight>
                  <a:srgbClr val="FFFFFF"/>
                </a:highlight>
                <a:latin typeface="Consolas" panose="020B0609020204030204" pitchFamily="49" charset="0"/>
              </a:rPr>
              <a:t>Bind</a:t>
            </a:r>
            <a:r>
              <a:rPr lang="en-US" sz="2000" dirty="0">
                <a:solidFill>
                  <a:srgbClr val="FF0000"/>
                </a:solidFill>
                <a:highlight>
                  <a:srgbClr val="FFFFFF"/>
                </a:highlight>
                <a:latin typeface="Consolas" panose="020B0609020204030204" pitchFamily="49" charset="0"/>
              </a:rPr>
              <a:t> Name</a:t>
            </a:r>
            <a:r>
              <a:rPr lang="en-US" sz="2000" dirty="0" smtClean="0">
                <a:solidFill>
                  <a:srgbClr val="0000FF"/>
                </a:solidFill>
                <a:highlight>
                  <a:srgbClr val="FFFFFF"/>
                </a:highlight>
                <a:latin typeface="Consolas" panose="020B0609020204030204" pitchFamily="49" charset="0"/>
              </a:rPr>
              <a:t>}"/&gt;</a:t>
            </a:r>
          </a:p>
          <a:p>
            <a:pPr marL="0" indent="0">
              <a:buNone/>
            </a:pPr>
            <a:r>
              <a:rPr lang="en-US" sz="2000" dirty="0" smtClean="0">
                <a:solidFill>
                  <a:srgbClr val="0000FF"/>
                </a:solidFill>
                <a:highlight>
                  <a:srgbClr val="FFFFFF"/>
                </a:highlight>
                <a:latin typeface="Consolas" panose="020B0609020204030204" pitchFamily="49" charset="0"/>
                <a:ea typeface="Calibri" panose="020F0502020204030204" pitchFamily="34" charset="0"/>
              </a:rPr>
              <a:t>        &lt;</a:t>
            </a:r>
            <a:r>
              <a:rPr lang="en-US" sz="2000" dirty="0">
                <a:solidFill>
                  <a:srgbClr val="A31515"/>
                </a:solidFill>
                <a:highlight>
                  <a:srgbClr val="FFFFFF"/>
                </a:highlight>
                <a:latin typeface="Consolas" panose="020B0609020204030204" pitchFamily="49" charset="0"/>
                <a:ea typeface="Calibri" panose="020F0502020204030204" pitchFamily="34" charset="0"/>
              </a:rPr>
              <a:t>Button</a:t>
            </a:r>
            <a:r>
              <a:rPr lang="en-US" sz="2000" dirty="0">
                <a:solidFill>
                  <a:srgbClr val="FF0000"/>
                </a:solidFill>
                <a:highlight>
                  <a:srgbClr val="FFFFFF"/>
                </a:highlight>
                <a:latin typeface="Consolas" panose="020B0609020204030204" pitchFamily="49" charset="0"/>
                <a:ea typeface="Calibri" panose="020F0502020204030204" pitchFamily="34" charset="0"/>
              </a:rPr>
              <a:t> Click</a:t>
            </a:r>
            <a:r>
              <a:rPr lang="en-US" sz="2000" dirty="0">
                <a:solidFill>
                  <a:srgbClr val="0000FF"/>
                </a:solidFill>
                <a:highlight>
                  <a:srgbClr val="FFFFFF"/>
                </a:highlight>
                <a:latin typeface="Consolas" panose="020B0609020204030204" pitchFamily="49" charset="0"/>
                <a:ea typeface="Calibri" panose="020F0502020204030204" pitchFamily="34" charset="0"/>
              </a:rPr>
              <a:t>="{</a:t>
            </a:r>
            <a:r>
              <a:rPr lang="en-US" sz="2000" b="1" dirty="0" err="1">
                <a:solidFill>
                  <a:srgbClr val="A31515"/>
                </a:solidFill>
                <a:highlight>
                  <a:srgbClr val="FFFFFF"/>
                </a:highlight>
                <a:latin typeface="Consolas" panose="020B0609020204030204" pitchFamily="49" charset="0"/>
                <a:ea typeface="Calibri" panose="020F0502020204030204" pitchFamily="34" charset="0"/>
              </a:rPr>
              <a:t>x</a:t>
            </a:r>
            <a:r>
              <a:rPr lang="en-US" sz="2000" b="1" dirty="0" err="1">
                <a:solidFill>
                  <a:srgbClr val="0000FF"/>
                </a:solidFill>
                <a:highlight>
                  <a:srgbClr val="FFFFFF"/>
                </a:highlight>
                <a:latin typeface="Consolas" panose="020B0609020204030204" pitchFamily="49" charset="0"/>
                <a:ea typeface="Calibri" panose="020F0502020204030204" pitchFamily="34" charset="0"/>
              </a:rPr>
              <a:t>:</a:t>
            </a:r>
            <a:r>
              <a:rPr lang="en-US" sz="2000" b="1" dirty="0" err="1">
                <a:solidFill>
                  <a:srgbClr val="A31515"/>
                </a:solidFill>
                <a:highlight>
                  <a:srgbClr val="FFFFFF"/>
                </a:highlight>
                <a:latin typeface="Consolas" panose="020B0609020204030204" pitchFamily="49" charset="0"/>
                <a:ea typeface="Calibri" panose="020F0502020204030204" pitchFamily="34" charset="0"/>
              </a:rPr>
              <a:t>Bind</a:t>
            </a:r>
            <a:r>
              <a:rPr lang="en-US" sz="2000" b="1" dirty="0">
                <a:solidFill>
                  <a:srgbClr val="FF0000"/>
                </a:solidFill>
                <a:highlight>
                  <a:srgbClr val="FFFFFF"/>
                </a:highlight>
                <a:latin typeface="Consolas" panose="020B0609020204030204" pitchFamily="49" charset="0"/>
                <a:ea typeface="Calibri" panose="020F0502020204030204" pitchFamily="34" charset="0"/>
              </a:rPr>
              <a:t> Click</a:t>
            </a:r>
            <a:r>
              <a:rPr lang="en-US" sz="2000" dirty="0" smtClean="0">
                <a:solidFill>
                  <a:srgbClr val="0000FF"/>
                </a:solidFill>
                <a:highlight>
                  <a:srgbClr val="FFFFFF"/>
                </a:highlight>
                <a:latin typeface="Consolas" panose="020B0609020204030204" pitchFamily="49" charset="0"/>
                <a:ea typeface="Calibri" panose="020F0502020204030204" pitchFamily="34"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StackPanel</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DataTemplate</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smtClean="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ListView.ItemTemplate</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pPr marL="0" indent="0">
              <a:buNone/>
            </a:pPr>
            <a:r>
              <a:rPr lang="en-US" sz="2000" dirty="0">
                <a:solidFill>
                  <a:srgbClr val="0000FF"/>
                </a:solidFill>
                <a:highlight>
                  <a:srgbClr val="FFFFFF"/>
                </a:highlight>
                <a:latin typeface="Consolas" panose="020B0609020204030204" pitchFamily="49" charset="0"/>
              </a:rPr>
              <a:t>&lt;/</a:t>
            </a:r>
            <a:r>
              <a:rPr lang="en-US" sz="2000" dirty="0" err="1">
                <a:solidFill>
                  <a:srgbClr val="A31515"/>
                </a:solidFill>
                <a:highlight>
                  <a:srgbClr val="FFFFFF"/>
                </a:highlight>
                <a:latin typeface="Consolas" panose="020B0609020204030204" pitchFamily="49" charset="0"/>
              </a:rPr>
              <a:t>ListView</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smtClean="0"/>
              <a:t>Notable New Performance Features</a:t>
            </a:r>
            <a:br>
              <a:rPr lang="en-US" dirty="0" smtClean="0"/>
            </a:br>
            <a:r>
              <a:rPr lang="en-US" sz="3600" dirty="0" smtClean="0">
                <a:gradFill>
                  <a:gsLst>
                    <a:gs pos="1250">
                      <a:srgbClr val="404040"/>
                    </a:gs>
                    <a:gs pos="100000">
                      <a:srgbClr val="404040"/>
                    </a:gs>
                  </a:gsLst>
                  <a:lin ang="5400000" scaled="0"/>
                </a:gradFill>
              </a:rPr>
              <a:t>Compiled Bindings AKA {</a:t>
            </a:r>
            <a:r>
              <a:rPr lang="en-US" sz="3600" dirty="0" err="1" smtClean="0">
                <a:gradFill>
                  <a:gsLst>
                    <a:gs pos="1250">
                      <a:srgbClr val="404040"/>
                    </a:gs>
                    <a:gs pos="100000">
                      <a:srgbClr val="404040"/>
                    </a:gs>
                  </a:gsLst>
                  <a:lin ang="5400000" scaled="0"/>
                </a:gradFill>
              </a:rPr>
              <a:t>x:Bind</a:t>
            </a:r>
            <a:r>
              <a:rPr lang="en-US" sz="3600" dirty="0" smtClean="0">
                <a:gradFill>
                  <a:gsLst>
                    <a:gs pos="1250">
                      <a:srgbClr val="404040"/>
                    </a:gs>
                    <a:gs pos="100000">
                      <a:srgbClr val="404040"/>
                    </a:gs>
                  </a:gsLst>
                  <a:lin ang="5400000" scaled="0"/>
                </a:gradFill>
              </a:rPr>
              <a:t>}: Like {Binding}, only they go to 11</a:t>
            </a:r>
            <a:endParaRPr lang="en-US" sz="5400" dirty="0"/>
          </a:p>
        </p:txBody>
      </p:sp>
      <p:sp>
        <p:nvSpPr>
          <p:cNvPr id="4" name="TextBox 3"/>
          <p:cNvSpPr txBox="1"/>
          <p:nvPr/>
        </p:nvSpPr>
        <p:spPr>
          <a:xfrm>
            <a:off x="198437" y="6240462"/>
            <a:ext cx="1196339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t>Resolved at compile time and produce compiler errors. </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42584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Other New UI Features</a:t>
            </a:r>
            <a:endParaRPr lang="en-US" dirty="0"/>
          </a:p>
        </p:txBody>
      </p:sp>
    </p:spTree>
    <p:extLst>
      <p:ext uri="{BB962C8B-B14F-4D97-AF65-F5344CB8AC3E}">
        <p14:creationId xmlns:p14="http://schemas.microsoft.com/office/powerpoint/2010/main" val="186431097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Change Notification on all Control Properties</a:t>
            </a:r>
            <a:br>
              <a:rPr lang="en-US" dirty="0" smtClean="0"/>
            </a:br>
            <a:r>
              <a:rPr lang="en-US" sz="3600" dirty="0" smtClean="0"/>
              <a:t>Technically, just the ones that are </a:t>
            </a:r>
            <a:r>
              <a:rPr lang="en-US" sz="3600" dirty="0" err="1" smtClean="0"/>
              <a:t>DependencyProperties</a:t>
            </a:r>
            <a:endParaRPr lang="en-US" sz="3600" dirty="0"/>
          </a:p>
        </p:txBody>
      </p:sp>
      <p:sp>
        <p:nvSpPr>
          <p:cNvPr id="7" name="Rectangle 6"/>
          <p:cNvSpPr/>
          <p:nvPr/>
        </p:nvSpPr>
        <p:spPr>
          <a:xfrm>
            <a:off x="427037" y="2138342"/>
            <a:ext cx="11418498" cy="3416320"/>
          </a:xfrm>
          <a:prstGeom prst="rect">
            <a:avLst/>
          </a:prstGeom>
        </p:spPr>
        <p:txBody>
          <a:bodyPr wrap="square">
            <a:spAutoFit/>
          </a:bodyPr>
          <a:lstStyle/>
          <a:p>
            <a:r>
              <a:rPr lang="en-US" dirty="0" smtClean="0">
                <a:solidFill>
                  <a:srgbClr val="008000"/>
                </a:solidFill>
                <a:highlight>
                  <a:srgbClr val="FFFFFF"/>
                </a:highlight>
              </a:rPr>
              <a:t>&lt;!-- Get notifications when Button Content property changes --&gt; </a:t>
            </a:r>
          </a:p>
          <a:p>
            <a:r>
              <a:rPr lang="en-US" dirty="0" smtClean="0">
                <a:solidFill>
                  <a:srgbClr val="0000FF"/>
                </a:solidFill>
                <a:highlight>
                  <a:srgbClr val="FFFFFF"/>
                </a:highlight>
                <a:latin typeface="Consolas" panose="020B0609020204030204" pitchFamily="49" charset="0"/>
              </a:rPr>
              <a:t>&lt;</a:t>
            </a:r>
            <a:r>
              <a:rPr lang="en-US" dirty="0">
                <a:solidFill>
                  <a:srgbClr val="A31515"/>
                </a:solidFill>
                <a:highlight>
                  <a:srgbClr val="FFFFFF"/>
                </a:highlight>
                <a:latin typeface="Consolas" panose="020B0609020204030204" pitchFamily="49" charset="0"/>
              </a:rPr>
              <a:t>Button</a:t>
            </a:r>
            <a:r>
              <a:rPr lang="en-US" dirty="0">
                <a:solidFill>
                  <a:srgbClr val="FF0000"/>
                </a:solidFill>
                <a:highlight>
                  <a:srgbClr val="FFFFFF"/>
                </a:highlight>
                <a:latin typeface="Consolas" panose="020B0609020204030204" pitchFamily="49" charset="0"/>
              </a:rPr>
              <a:t> </a:t>
            </a:r>
            <a:r>
              <a:rPr lang="en-US" dirty="0" smtClean="0">
                <a:solidFill>
                  <a:srgbClr val="FF0000"/>
                </a:solidFill>
                <a:highlight>
                  <a:srgbClr val="FFFFFF"/>
                </a:highlight>
                <a:latin typeface="Consolas" panose="020B0609020204030204" pitchFamily="49" charset="0"/>
              </a:rPr>
              <a:t>x</a:t>
            </a:r>
            <a:r>
              <a:rPr lang="en-US" dirty="0" smtClean="0">
                <a:solidFill>
                  <a:srgbClr val="0000FF"/>
                </a:solidFill>
                <a:highlight>
                  <a:srgbClr val="FFFFFF"/>
                </a:highlight>
                <a:latin typeface="Consolas" panose="020B0609020204030204" pitchFamily="49" charset="0"/>
              </a:rPr>
              <a:t>:</a:t>
            </a:r>
            <a:r>
              <a:rPr lang="en-US" dirty="0" smtClean="0">
                <a:solidFill>
                  <a:srgbClr val="FF0000"/>
                </a:solidFill>
                <a:highlight>
                  <a:srgbClr val="FFFFFF"/>
                </a:highlight>
                <a:latin typeface="Consolas" panose="020B0609020204030204" pitchFamily="49" charset="0"/>
              </a:rPr>
              <a:t>Name</a:t>
            </a:r>
            <a:r>
              <a:rPr lang="en-US" dirty="0">
                <a:solidFill>
                  <a:srgbClr val="0000FF"/>
                </a:solidFill>
                <a:highlight>
                  <a:srgbClr val="FFFFFF"/>
                </a:highlight>
                <a:latin typeface="Consolas" panose="020B0609020204030204" pitchFamily="49" charset="0"/>
              </a:rPr>
              <a:t>="</a:t>
            </a:r>
            <a:r>
              <a:rPr lang="en-US" b="1" dirty="0">
                <a:solidFill>
                  <a:srgbClr val="0000FF"/>
                </a:solidFill>
                <a:highlight>
                  <a:srgbClr val="FFFFFF"/>
                </a:highlight>
                <a:latin typeface="Consolas" panose="020B0609020204030204" pitchFamily="49" charset="0"/>
              </a:rPr>
              <a:t>target</a:t>
            </a:r>
            <a:r>
              <a:rPr lang="en-US" dirty="0">
                <a:solidFill>
                  <a:srgbClr val="0000FF"/>
                </a:solidFill>
                <a:highlight>
                  <a:srgbClr val="FFFFFF"/>
                </a:highlight>
                <a:latin typeface="Consolas" panose="020B0609020204030204" pitchFamily="49" charset="0"/>
              </a:rPr>
              <a:t>"</a:t>
            </a:r>
            <a:r>
              <a:rPr lang="en-US" dirty="0">
                <a:solidFill>
                  <a:srgbClr val="FF0000"/>
                </a:solidFill>
                <a:highlight>
                  <a:srgbClr val="FFFFFF"/>
                </a:highlight>
                <a:latin typeface="Consolas" panose="020B0609020204030204" pitchFamily="49" charset="0"/>
              </a:rPr>
              <a:t> Content</a:t>
            </a:r>
            <a:r>
              <a:rPr lang="en-US" dirty="0" smtClean="0">
                <a:solidFill>
                  <a:srgbClr val="0000FF"/>
                </a:solidFill>
                <a:highlight>
                  <a:srgbClr val="FFFFFF"/>
                </a:highlight>
                <a:latin typeface="Consolas" panose="020B0609020204030204" pitchFamily="49" charset="0"/>
              </a:rPr>
              <a:t>="{</a:t>
            </a:r>
            <a:r>
              <a:rPr lang="en-US" b="1" dirty="0" err="1">
                <a:solidFill>
                  <a:srgbClr val="A31515"/>
                </a:solidFill>
                <a:highlight>
                  <a:srgbClr val="FFFFFF"/>
                </a:highlight>
                <a:latin typeface="Consolas" panose="020B0609020204030204" pitchFamily="49" charset="0"/>
              </a:rPr>
              <a:t>x</a:t>
            </a:r>
            <a:r>
              <a:rPr lang="en-US" b="1" dirty="0" err="1">
                <a:solidFill>
                  <a:srgbClr val="0000FF"/>
                </a:solidFill>
                <a:highlight>
                  <a:srgbClr val="FFFFFF"/>
                </a:highlight>
                <a:latin typeface="Consolas" panose="020B0609020204030204" pitchFamily="49" charset="0"/>
              </a:rPr>
              <a:t>:</a:t>
            </a:r>
            <a:r>
              <a:rPr lang="en-US" b="1" dirty="0" err="1">
                <a:solidFill>
                  <a:srgbClr val="A31515"/>
                </a:solidFill>
                <a:highlight>
                  <a:srgbClr val="FFFFFF"/>
                </a:highlight>
                <a:latin typeface="Consolas" panose="020B0609020204030204" pitchFamily="49" charset="0"/>
              </a:rPr>
              <a:t>Bind</a:t>
            </a:r>
            <a:r>
              <a:rPr lang="en-US" dirty="0">
                <a:solidFill>
                  <a:srgbClr val="FF0000"/>
                </a:solidFill>
                <a:highlight>
                  <a:srgbClr val="FFFFFF"/>
                </a:highlight>
                <a:latin typeface="Consolas" panose="020B0609020204030204" pitchFamily="49" charset="0"/>
              </a:rPr>
              <a:t> Name</a:t>
            </a:r>
            <a:r>
              <a:rPr lang="en-US" dirty="0">
                <a:solidFill>
                  <a:srgbClr val="0000FF"/>
                </a:solidFill>
                <a:highlight>
                  <a:srgbClr val="FFFFFF"/>
                </a:highlight>
                <a:latin typeface="Consolas" panose="020B0609020204030204" pitchFamily="49" charset="0"/>
              </a:rPr>
              <a:t>}</a:t>
            </a:r>
            <a:r>
              <a:rPr lang="en-US" dirty="0" smtClean="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endParaRPr lang="en-US" dirty="0" smtClean="0">
              <a:solidFill>
                <a:srgbClr val="008000"/>
              </a:solidFill>
              <a:highlight>
                <a:srgbClr val="FFFFFF"/>
              </a:highlight>
              <a:latin typeface="Consolas" panose="020B0609020204030204" pitchFamily="49" charset="0"/>
            </a:endParaRPr>
          </a:p>
          <a:p>
            <a:r>
              <a:rPr lang="en-US" dirty="0" smtClean="0">
                <a:solidFill>
                  <a:srgbClr val="008000"/>
                </a:solidFill>
                <a:highlight>
                  <a:srgbClr val="FFFFFF"/>
                </a:highlight>
                <a:latin typeface="Consolas" panose="020B0609020204030204" pitchFamily="49" charset="0"/>
              </a:rPr>
              <a:t>// Register for changes on “</a:t>
            </a:r>
            <a:r>
              <a:rPr lang="en-US" dirty="0" err="1" smtClean="0">
                <a:solidFill>
                  <a:srgbClr val="008000"/>
                </a:solidFill>
                <a:highlight>
                  <a:srgbClr val="FFFFFF"/>
                </a:highlight>
                <a:latin typeface="Consolas" panose="020B0609020204030204" pitchFamily="49" charset="0"/>
              </a:rPr>
              <a:t>target.Current</a:t>
            </a:r>
            <a:r>
              <a:rPr lang="en-US" dirty="0" smtClean="0">
                <a:solidFill>
                  <a:srgbClr val="008000"/>
                </a:solidFill>
                <a:highlight>
                  <a:srgbClr val="FFFFFF"/>
                </a:highlight>
                <a:latin typeface="Consolas" panose="020B0609020204030204" pitchFamily="49" charset="0"/>
              </a:rPr>
              <a:t>” property</a:t>
            </a:r>
            <a:endParaRPr lang="en-US" dirty="0" smtClean="0">
              <a:solidFill>
                <a:srgbClr val="000000"/>
              </a:solidFill>
              <a:highlight>
                <a:srgbClr val="FFFFFF"/>
              </a:highlight>
              <a:latin typeface="Consolas" panose="020B0609020204030204" pitchFamily="49" charset="0"/>
            </a:endParaRPr>
          </a:p>
          <a:p>
            <a:r>
              <a:rPr lang="en-US" dirty="0" err="1" smtClean="0">
                <a:solidFill>
                  <a:srgbClr val="000000"/>
                </a:solidFill>
                <a:highlight>
                  <a:srgbClr val="FFFFFF"/>
                </a:highlight>
                <a:latin typeface="Consolas" panose="020B0609020204030204" pitchFamily="49" charset="0"/>
              </a:rPr>
              <a:t>target.RegisterPropertyChangedCallback</a:t>
            </a:r>
            <a:r>
              <a:rPr lang="en-US" dirty="0" smtClean="0">
                <a:solidFill>
                  <a:srgbClr val="000000"/>
                </a:solidFill>
                <a:highlight>
                  <a:srgbClr val="FFFFFF"/>
                </a:highlight>
                <a:latin typeface="Consolas" panose="020B0609020204030204" pitchFamily="49" charset="0"/>
              </a:rPr>
              <a:t>(</a:t>
            </a:r>
            <a:r>
              <a:rPr lang="en-US" dirty="0" err="1" smtClean="0">
                <a:solidFill>
                  <a:srgbClr val="2B91AF"/>
                </a:solidFill>
                <a:highlight>
                  <a:srgbClr val="FFFFFF"/>
                </a:highlight>
                <a:latin typeface="Consolas" panose="020B0609020204030204" pitchFamily="49" charset="0"/>
              </a:rPr>
              <a:t>ContentControl</a:t>
            </a:r>
            <a:r>
              <a:rPr lang="en-US" dirty="0" err="1" smtClean="0">
                <a:solidFill>
                  <a:srgbClr val="000000"/>
                </a:solidFill>
                <a:highlight>
                  <a:srgbClr val="FFFFFF"/>
                </a:highlight>
                <a:latin typeface="Consolas" panose="020B0609020204030204" pitchFamily="49" charset="0"/>
              </a:rPr>
              <a:t>.ContentProperty</a:t>
            </a:r>
            <a:r>
              <a:rPr lang="en-US" dirty="0" smtClean="0">
                <a:solidFill>
                  <a:srgbClr val="000000"/>
                </a:solidFill>
                <a:highlight>
                  <a:srgbClr val="FFFFFF"/>
                </a:highlight>
                <a:latin typeface="Consolas" panose="020B0609020204030204" pitchFamily="49" charset="0"/>
              </a:rPr>
              <a:t>, </a:t>
            </a:r>
            <a:r>
              <a:rPr lang="en-US" dirty="0" err="1" smtClean="0">
                <a:solidFill>
                  <a:srgbClr val="000000"/>
                </a:solidFill>
                <a:highlight>
                  <a:srgbClr val="FFFFFF"/>
                </a:highlight>
                <a:latin typeface="Consolas" panose="020B0609020204030204" pitchFamily="49" charset="0"/>
              </a:rPr>
              <a:t>ContentChanged</a:t>
            </a:r>
            <a:r>
              <a:rPr lang="en-US" dirty="0" smtClean="0">
                <a:solidFill>
                  <a:srgbClr val="000000"/>
                </a:solidFill>
                <a:highlight>
                  <a:srgbClr val="FFFFFF"/>
                </a:highlight>
                <a:latin typeface="Consolas" panose="020B0609020204030204" pitchFamily="49" charset="0"/>
              </a:rPr>
              <a:t>);</a:t>
            </a:r>
          </a:p>
          <a:p>
            <a:endParaRPr lang="en-US" dirty="0" smtClean="0">
              <a:solidFill>
                <a:srgbClr val="0000FF"/>
              </a:solidFill>
              <a:highlight>
                <a:srgbClr val="FFFFFF"/>
              </a:highlight>
              <a:latin typeface="Consolas" panose="020B0609020204030204" pitchFamily="49" charset="0"/>
            </a:endParaRPr>
          </a:p>
          <a:p>
            <a:r>
              <a:rPr lang="en-US" dirty="0" smtClean="0">
                <a:solidFill>
                  <a:srgbClr val="008000"/>
                </a:solidFill>
                <a:highlight>
                  <a:srgbClr val="FFFFFF"/>
                </a:highlight>
                <a:latin typeface="Consolas" panose="020B0609020204030204" pitchFamily="49" charset="0"/>
              </a:rPr>
              <a:t>// Handler</a:t>
            </a:r>
            <a:endParaRPr lang="en-US" dirty="0" smtClean="0">
              <a:solidFill>
                <a:srgbClr val="0000FF"/>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void</a:t>
            </a:r>
            <a:r>
              <a:rPr lang="en-US" dirty="0">
                <a:solidFill>
                  <a:srgbClr val="000000"/>
                </a:solidFill>
                <a:highlight>
                  <a:srgbClr val="FFFFFF"/>
                </a:highlight>
                <a:latin typeface="Consolas" panose="020B0609020204030204" pitchFamily="49" charset="0"/>
              </a:rPr>
              <a:t> </a:t>
            </a:r>
            <a:r>
              <a:rPr lang="en-US" dirty="0" err="1">
                <a:solidFill>
                  <a:srgbClr val="000000"/>
                </a:solidFill>
                <a:highlight>
                  <a:srgbClr val="FFFFFF"/>
                </a:highlight>
                <a:latin typeface="Consolas" panose="020B0609020204030204" pitchFamily="49" charset="0"/>
              </a:rPr>
              <a:t>ContentChanged</a:t>
            </a:r>
            <a:r>
              <a:rPr lang="en-US" dirty="0" smtClean="0">
                <a:solidFill>
                  <a:srgbClr val="000000"/>
                </a:solidFill>
                <a:highlight>
                  <a:srgbClr val="FFFFFF"/>
                </a:highlight>
                <a:latin typeface="Consolas" panose="020B0609020204030204" pitchFamily="49" charset="0"/>
              </a:rPr>
              <a:t>(</a:t>
            </a:r>
            <a:r>
              <a:rPr lang="en-US" dirty="0" err="1" smtClean="0">
                <a:solidFill>
                  <a:srgbClr val="2B91AF"/>
                </a:solidFill>
                <a:highlight>
                  <a:srgbClr val="FFFFFF"/>
                </a:highlight>
                <a:latin typeface="Consolas" panose="020B0609020204030204" pitchFamily="49" charset="0"/>
              </a:rPr>
              <a:t>DependencyObject</a:t>
            </a:r>
            <a:r>
              <a:rPr lang="en-US" dirty="0" smtClean="0">
                <a:solidFill>
                  <a:srgbClr val="000000"/>
                </a:solidFill>
                <a:highlight>
                  <a:srgbClr val="FFFFFF"/>
                </a:highlight>
                <a:latin typeface="Consolas" panose="020B0609020204030204" pitchFamily="49" charset="0"/>
              </a:rPr>
              <a:t> </a:t>
            </a:r>
            <a:r>
              <a:rPr lang="en-US" dirty="0">
                <a:solidFill>
                  <a:srgbClr val="000000"/>
                </a:solidFill>
                <a:highlight>
                  <a:srgbClr val="FFFFFF"/>
                </a:highlight>
                <a:latin typeface="Consolas" panose="020B0609020204030204" pitchFamily="49" charset="0"/>
              </a:rPr>
              <a:t>sender, </a:t>
            </a:r>
            <a:r>
              <a:rPr lang="en-US" dirty="0" err="1">
                <a:solidFill>
                  <a:srgbClr val="2B91AF"/>
                </a:solidFill>
                <a:highlight>
                  <a:srgbClr val="FFFFFF"/>
                </a:highlight>
                <a:latin typeface="Consolas" panose="020B0609020204030204" pitchFamily="49" charset="0"/>
              </a:rPr>
              <a:t>DependencyProperty</a:t>
            </a:r>
            <a:r>
              <a:rPr lang="en-US" dirty="0">
                <a:solidFill>
                  <a:srgbClr val="000000"/>
                </a:solidFill>
                <a:highlight>
                  <a:srgbClr val="FFFFFF"/>
                </a:highlight>
                <a:latin typeface="Consolas" panose="020B0609020204030204" pitchFamily="49" charset="0"/>
              </a:rPr>
              <a:t> prop)</a:t>
            </a:r>
          </a:p>
          <a:p>
            <a:r>
              <a:rPr lang="en-US" dirty="0">
                <a:solidFill>
                  <a:srgbClr val="000000"/>
                </a:solidFill>
                <a:highlight>
                  <a:srgbClr val="FFFFFF"/>
                </a:highlight>
                <a:latin typeface="Consolas" panose="020B0609020204030204" pitchFamily="49" charset="0"/>
              </a:rPr>
              <a:t>{</a:t>
            </a:r>
          </a:p>
          <a:p>
            <a:r>
              <a:rPr lang="en-US" dirty="0">
                <a:solidFill>
                  <a:srgbClr val="000000"/>
                </a:solidFill>
                <a:highlight>
                  <a:srgbClr val="FFFFFF"/>
                </a:highlight>
                <a:latin typeface="Consolas" panose="020B0609020204030204" pitchFamily="49" charset="0"/>
              </a:rPr>
              <a:t>  </a:t>
            </a:r>
            <a:r>
              <a:rPr lang="en-US" dirty="0">
                <a:solidFill>
                  <a:srgbClr val="008000"/>
                </a:solidFill>
                <a:highlight>
                  <a:srgbClr val="FFFFFF"/>
                </a:highlight>
                <a:latin typeface="Consolas" panose="020B0609020204030204" pitchFamily="49" charset="0"/>
              </a:rPr>
              <a:t>// Content Changed</a:t>
            </a:r>
            <a:endParaRPr lang="en-US" dirty="0">
              <a:solidFill>
                <a:srgbClr val="000000"/>
              </a:solidFill>
              <a:highlight>
                <a:srgbClr val="FFFFFF"/>
              </a:highlight>
              <a:latin typeface="Consolas" panose="020B0609020204030204" pitchFamily="49" charset="0"/>
            </a:endParaRPr>
          </a:p>
          <a:p>
            <a:r>
              <a:rPr lang="en-US" dirty="0">
                <a:solidFill>
                  <a:srgbClr val="000000"/>
                </a:solidFill>
                <a:highlight>
                  <a:srgbClr val="FFFFFF"/>
                </a:highlight>
                <a:latin typeface="Consolas" panose="020B0609020204030204" pitchFamily="49" charset="0"/>
              </a:rPr>
              <a:t>  </a:t>
            </a:r>
            <a:r>
              <a:rPr lang="en-US" dirty="0">
                <a:solidFill>
                  <a:srgbClr val="2B91AF"/>
                </a:solidFill>
                <a:highlight>
                  <a:srgbClr val="FFFFFF"/>
                </a:highlight>
                <a:latin typeface="Consolas" panose="020B0609020204030204" pitchFamily="49" charset="0"/>
              </a:rPr>
              <a:t>Object</a:t>
            </a:r>
            <a:r>
              <a:rPr lang="en-US" dirty="0">
                <a:solidFill>
                  <a:srgbClr val="000000"/>
                </a:solidFill>
                <a:highlight>
                  <a:srgbClr val="FFFFFF"/>
                </a:highlight>
                <a:latin typeface="Consolas" panose="020B0609020204030204" pitchFamily="49" charset="0"/>
              </a:rPr>
              <a:t> content = (</a:t>
            </a:r>
            <a:r>
              <a:rPr lang="en-US" dirty="0" err="1">
                <a:solidFill>
                  <a:srgbClr val="000000"/>
                </a:solidFill>
                <a:highlight>
                  <a:srgbClr val="FFFFFF"/>
                </a:highlight>
                <a:latin typeface="Consolas" panose="020B0609020204030204" pitchFamily="49" charset="0"/>
              </a:rPr>
              <a:t>sender.GetValue</a:t>
            </a:r>
            <a:r>
              <a:rPr lang="en-US" dirty="0">
                <a:solidFill>
                  <a:srgbClr val="000000"/>
                </a:solidFill>
                <a:highlight>
                  <a:srgbClr val="FFFFFF"/>
                </a:highlight>
                <a:latin typeface="Consolas" panose="020B0609020204030204" pitchFamily="49" charset="0"/>
              </a:rPr>
              <a:t>(prop));</a:t>
            </a:r>
          </a:p>
          <a:p>
            <a:r>
              <a:rPr lang="en-US" dirty="0" smtClean="0">
                <a:solidFill>
                  <a:srgbClr val="000000"/>
                </a:solidFill>
                <a:highlight>
                  <a:srgbClr val="FFFFFF"/>
                </a:highlight>
                <a:latin typeface="Consolas" panose="020B0609020204030204" pitchFamily="49" charset="0"/>
              </a:rPr>
              <a:t>}</a:t>
            </a:r>
            <a:endParaRPr lang="en-US" dirty="0">
              <a:solidFill>
                <a:srgbClr val="404040"/>
              </a:solidFill>
            </a:endParaRPr>
          </a:p>
        </p:txBody>
      </p:sp>
    </p:spTree>
    <p:extLst>
      <p:ext uri="{BB962C8B-B14F-4D97-AF65-F5344CB8AC3E}">
        <p14:creationId xmlns:p14="http://schemas.microsoft.com/office/powerpoint/2010/main" val="8483280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791807"/>
          </a:xfrm>
        </p:spPr>
        <p:txBody>
          <a:bodyPr/>
          <a:lstStyle/>
          <a:p>
            <a:r>
              <a:rPr lang="en-US" dirty="0" smtClean="0"/>
              <a:t>Same as Dependency Property</a:t>
            </a:r>
          </a:p>
          <a:p>
            <a:r>
              <a:rPr lang="is-IS" dirty="0" smtClean="0"/>
              <a:t>… except for; it can be attached to any object – “extending types”</a:t>
            </a:r>
          </a:p>
          <a:p>
            <a:r>
              <a:rPr lang="is-IS" dirty="0" smtClean="0"/>
              <a:t>Examples</a:t>
            </a:r>
          </a:p>
          <a:p>
            <a:pPr lvl="1"/>
            <a:r>
              <a:rPr lang="is-IS" dirty="0" smtClean="0"/>
              <a:t>Validation</a:t>
            </a:r>
          </a:p>
          <a:p>
            <a:pPr lvl="1"/>
            <a:r>
              <a:rPr lang="is-IS" dirty="0" smtClean="0"/>
              <a:t>Augmenting with new functionality making it declaratively available – maintaining concerns</a:t>
            </a:r>
          </a:p>
        </p:txBody>
      </p:sp>
      <p:sp>
        <p:nvSpPr>
          <p:cNvPr id="3" name="Title 2"/>
          <p:cNvSpPr>
            <a:spLocks noGrp="1"/>
          </p:cNvSpPr>
          <p:nvPr>
            <p:ph type="title"/>
          </p:nvPr>
        </p:nvSpPr>
        <p:spPr/>
        <p:txBody>
          <a:bodyPr/>
          <a:lstStyle/>
          <a:p>
            <a:r>
              <a:rPr lang="en-US" dirty="0" smtClean="0"/>
              <a:t>Attached Dependency Property</a:t>
            </a:r>
            <a:endParaRPr lang="en-US" dirty="0"/>
          </a:p>
        </p:txBody>
      </p:sp>
    </p:spTree>
    <p:extLst>
      <p:ext uri="{BB962C8B-B14F-4D97-AF65-F5344CB8AC3E}">
        <p14:creationId xmlns:p14="http://schemas.microsoft.com/office/powerpoint/2010/main" val="64394828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PerspectiveTransform3D</a:t>
            </a:r>
            <a:br>
              <a:rPr lang="en-US" dirty="0" smtClean="0"/>
            </a:br>
            <a:r>
              <a:rPr lang="en-US" sz="3600" dirty="0" err="1" smtClean="0"/>
              <a:t>Composable</a:t>
            </a:r>
            <a:r>
              <a:rPr lang="en-US" sz="3600" dirty="0" smtClean="0"/>
              <a:t> 3D Transforms (Effects: 3D Rotations, Parallax)</a:t>
            </a:r>
            <a:endParaRPr lang="en-US" sz="3600" dirty="0"/>
          </a:p>
        </p:txBody>
      </p:sp>
      <p:sp>
        <p:nvSpPr>
          <p:cNvPr id="7" name="Rectangle 6"/>
          <p:cNvSpPr/>
          <p:nvPr/>
        </p:nvSpPr>
        <p:spPr>
          <a:xfrm>
            <a:off x="427037" y="1820862"/>
            <a:ext cx="11418498" cy="5078313"/>
          </a:xfrm>
          <a:prstGeom prst="rect">
            <a:avLst/>
          </a:prstGeom>
        </p:spPr>
        <p:txBody>
          <a:bodyPr wrap="square">
            <a:spAutoFit/>
          </a:bodyPr>
          <a:lstStyle/>
          <a:p>
            <a:r>
              <a:rPr lang="en-US" dirty="0">
                <a:solidFill>
                  <a:srgbClr val="0000FF"/>
                </a:solidFill>
                <a:highlight>
                  <a:srgbClr val="FFFFFF"/>
                </a:highlight>
                <a:latin typeface="Consolas" panose="020B0609020204030204" pitchFamily="49" charset="0"/>
              </a:rPr>
              <a:t>&lt;</a:t>
            </a:r>
            <a:r>
              <a:rPr lang="en-US" dirty="0" smtClean="0">
                <a:solidFill>
                  <a:srgbClr val="A31515"/>
                </a:solidFill>
                <a:highlight>
                  <a:srgbClr val="FFFFFF"/>
                </a:highlight>
                <a:latin typeface="Consolas" panose="020B0609020204030204" pitchFamily="49" charset="0"/>
              </a:rPr>
              <a:t>Grid</a:t>
            </a:r>
            <a:r>
              <a:rPr lang="en-US" dirty="0" smtClean="0">
                <a:solidFill>
                  <a:srgbClr val="0000FF"/>
                </a:solidFill>
                <a:highlight>
                  <a:srgbClr val="FFFFFF"/>
                </a:highlight>
                <a:latin typeface="Consolas" panose="020B0609020204030204" pitchFamily="49" charset="0"/>
              </a:rPr>
              <a:t>&gt;</a:t>
            </a:r>
          </a:p>
          <a:p>
            <a:r>
              <a:rPr lang="en-US" dirty="0" smtClean="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Grid.Transform3D</a:t>
            </a:r>
            <a:r>
              <a:rPr lang="en-US" dirty="0" smtClean="0">
                <a:solidFill>
                  <a:srgbClr val="0000FF"/>
                </a:solidFill>
                <a:highlight>
                  <a:srgbClr val="FFFFFF"/>
                </a:highlight>
                <a:latin typeface="Consolas" panose="020B0609020204030204" pitchFamily="49" charset="0"/>
              </a:rPr>
              <a:t>&gt;</a:t>
            </a:r>
          </a:p>
          <a:p>
            <a:r>
              <a:rPr lang="en-US" dirty="0" smtClean="0">
                <a:solidFill>
                  <a:srgbClr val="008000"/>
                </a:solidFill>
                <a:highlight>
                  <a:srgbClr val="FFFFFF"/>
                </a:highlight>
                <a:latin typeface="Consolas" panose="020B0609020204030204" pitchFamily="49" charset="0"/>
              </a:rPr>
              <a:t>    &lt;!– Parent </a:t>
            </a:r>
            <a:r>
              <a:rPr lang="en-US" smtClean="0">
                <a:solidFill>
                  <a:srgbClr val="008000"/>
                </a:solidFill>
                <a:highlight>
                  <a:srgbClr val="FFFFFF"/>
                </a:highlight>
                <a:latin typeface="Consolas" panose="020B0609020204030204" pitchFamily="49" charset="0"/>
              </a:rPr>
              <a:t>Camera --&gt;</a:t>
            </a:r>
            <a:endParaRPr lang="en-US" dirty="0">
              <a:solidFill>
                <a:srgbClr val="000000"/>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    &lt;</a:t>
            </a:r>
            <a:r>
              <a:rPr lang="en-US" dirty="0" smtClean="0">
                <a:solidFill>
                  <a:srgbClr val="A31515"/>
                </a:solidFill>
                <a:highlight>
                  <a:srgbClr val="FFFFFF"/>
                </a:highlight>
                <a:latin typeface="Consolas" panose="020B0609020204030204" pitchFamily="49" charset="0"/>
              </a:rPr>
              <a:t>PerspectiveTransform3D</a:t>
            </a:r>
            <a:r>
              <a:rPr lang="en-US" dirty="0" smtClean="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Grid.Transform3D</a:t>
            </a:r>
            <a:r>
              <a:rPr lang="en-US" dirty="0" smtClean="0">
                <a:solidFill>
                  <a:srgbClr val="0000FF"/>
                </a:solidFill>
                <a:highlight>
                  <a:srgbClr val="FFFFFF"/>
                </a:highlight>
                <a:latin typeface="Consolas" panose="020B0609020204030204" pitchFamily="49" charset="0"/>
              </a:rPr>
              <a:t>&gt;</a:t>
            </a:r>
            <a:endParaRPr lang="en-US" dirty="0">
              <a:solidFill>
                <a:srgbClr val="0000FF"/>
              </a:solidFill>
              <a:highlight>
                <a:srgbClr val="FFFFFF"/>
              </a:highlight>
              <a:latin typeface="Consolas" panose="020B0609020204030204" pitchFamily="49" charset="0"/>
            </a:endParaRPr>
          </a:p>
          <a:p>
            <a:endParaRPr lang="en-US" dirty="0" smtClean="0">
              <a:solidFill>
                <a:srgbClr val="0000FF"/>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 &lt;</a:t>
            </a:r>
            <a:r>
              <a:rPr lang="en-US" dirty="0" smtClean="0">
                <a:solidFill>
                  <a:srgbClr val="A31515"/>
                </a:solidFill>
                <a:highlight>
                  <a:srgbClr val="FFFFFF"/>
                </a:highlight>
                <a:latin typeface="Consolas" panose="020B0609020204030204" pitchFamily="49" charset="0"/>
              </a:rPr>
              <a:t>Border</a:t>
            </a:r>
            <a:r>
              <a:rPr lang="en-US" dirty="0" smtClean="0">
                <a:solidFill>
                  <a:srgbClr val="FF0000"/>
                </a:solidFill>
                <a:highlight>
                  <a:srgbClr val="FFFFFF"/>
                </a:highlight>
                <a:latin typeface="Consolas" panose="020B0609020204030204" pitchFamily="49" charset="0"/>
              </a:rPr>
              <a:t> Background</a:t>
            </a:r>
            <a:r>
              <a:rPr lang="en-US" dirty="0" smtClean="0">
                <a:solidFill>
                  <a:srgbClr val="0000FF"/>
                </a:solidFill>
                <a:highlight>
                  <a:srgbClr val="FFFFFF"/>
                </a:highlight>
                <a:latin typeface="Consolas" panose="020B0609020204030204" pitchFamily="49" charset="0"/>
              </a:rPr>
              <a:t>="#FF7F00"&gt;</a:t>
            </a:r>
            <a:endParaRPr lang="en-US" dirty="0" smtClean="0">
              <a:solidFill>
                <a:srgbClr val="000000"/>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Border.Transform3D</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CompositeTransform3D</a:t>
            </a:r>
            <a:r>
              <a:rPr lang="en-US" dirty="0">
                <a:solidFill>
                  <a:srgbClr val="FF0000"/>
                </a:solidFill>
                <a:highlight>
                  <a:srgbClr val="FFFFFF"/>
                </a:highlight>
                <a:latin typeface="Consolas" panose="020B0609020204030204" pitchFamily="49" charset="0"/>
              </a:rPr>
              <a:t> </a:t>
            </a:r>
            <a:r>
              <a:rPr lang="en-US" b="1" dirty="0" err="1" smtClean="0">
                <a:solidFill>
                  <a:srgbClr val="FF0000"/>
                </a:solidFill>
                <a:highlight>
                  <a:srgbClr val="FFFFFF"/>
                </a:highlight>
                <a:latin typeface="Consolas" panose="020B0609020204030204" pitchFamily="49" charset="0"/>
              </a:rPr>
              <a:t>RotationX</a:t>
            </a:r>
            <a:r>
              <a:rPr lang="en-US" dirty="0">
                <a:solidFill>
                  <a:srgbClr val="0000FF"/>
                </a:solidFill>
                <a:highlight>
                  <a:srgbClr val="FFFFFF"/>
                </a:highlight>
                <a:latin typeface="Consolas" panose="020B0609020204030204" pitchFamily="49" charset="0"/>
              </a:rPr>
              <a:t>="-90 " </a:t>
            </a:r>
            <a:r>
              <a:rPr lang="en-US" dirty="0" smtClean="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Border.Transform3D</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Border</a:t>
            </a:r>
            <a:r>
              <a:rPr lang="en-US" dirty="0" smtClean="0">
                <a:solidFill>
                  <a:srgbClr val="0000FF"/>
                </a:solidFill>
                <a:highlight>
                  <a:srgbClr val="FFFFFF"/>
                </a:highlight>
                <a:latin typeface="Consolas" panose="020B0609020204030204" pitchFamily="49" charset="0"/>
              </a:rPr>
              <a:t>&gt;</a:t>
            </a:r>
            <a:endParaRPr lang="en-US" dirty="0">
              <a:solidFill>
                <a:srgbClr val="0000FF"/>
              </a:solidFill>
              <a:highlight>
                <a:srgbClr val="FFFFFF"/>
              </a:highlight>
              <a:latin typeface="Consolas" panose="020B0609020204030204" pitchFamily="49" charset="0"/>
            </a:endParaRPr>
          </a:p>
          <a:p>
            <a:endParaRPr lang="en-US" dirty="0" smtClean="0">
              <a:solidFill>
                <a:srgbClr val="0000FF"/>
              </a:solidFill>
              <a:highlight>
                <a:srgbClr val="FFFFFF"/>
              </a:highlight>
              <a:latin typeface="Consolas" panose="020B0609020204030204" pitchFamily="49" charset="0"/>
            </a:endParaRPr>
          </a:p>
          <a:p>
            <a:r>
              <a:rPr lang="en-US" dirty="0">
                <a:solidFill>
                  <a:srgbClr val="0000FF"/>
                </a:solidFill>
                <a:highlight>
                  <a:srgbClr val="FFFFFF"/>
                </a:highlight>
                <a:latin typeface="Consolas" panose="020B0609020204030204" pitchFamily="49" charset="0"/>
              </a:rPr>
              <a:t> </a:t>
            </a:r>
            <a:r>
              <a:rPr lang="en-US" dirty="0" smtClean="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Border</a:t>
            </a:r>
            <a:r>
              <a:rPr lang="en-US" dirty="0">
                <a:solidFill>
                  <a:srgbClr val="FF0000"/>
                </a:solidFill>
                <a:highlight>
                  <a:srgbClr val="FFFFFF"/>
                </a:highlight>
                <a:latin typeface="Consolas" panose="020B0609020204030204" pitchFamily="49" charset="0"/>
              </a:rPr>
              <a:t> Background</a:t>
            </a:r>
            <a:r>
              <a:rPr lang="en-US" dirty="0">
                <a:solidFill>
                  <a:srgbClr val="0000FF"/>
                </a:solidFill>
                <a:highlight>
                  <a:srgbClr val="FFFFFF"/>
                </a:highlight>
                <a:latin typeface="Consolas" panose="020B0609020204030204" pitchFamily="49" charset="0"/>
              </a:rPr>
              <a:t>="#FF6700"&gt;</a:t>
            </a:r>
            <a:endParaRPr lang="en-US" dirty="0">
              <a:solidFill>
                <a:srgbClr val="000000"/>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Border.Transform3D</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CompositeTransform3D</a:t>
            </a:r>
            <a:r>
              <a:rPr lang="en-US" dirty="0">
                <a:solidFill>
                  <a:srgbClr val="FF0000"/>
                </a:solidFill>
                <a:highlight>
                  <a:srgbClr val="FFFFFF"/>
                </a:highlight>
                <a:latin typeface="Consolas" panose="020B0609020204030204" pitchFamily="49" charset="0"/>
              </a:rPr>
              <a:t> </a:t>
            </a:r>
            <a:r>
              <a:rPr lang="en-US" b="1" dirty="0" err="1" smtClean="0">
                <a:solidFill>
                  <a:srgbClr val="FF0000"/>
                </a:solidFill>
                <a:highlight>
                  <a:srgbClr val="FFFFFF"/>
                </a:highlight>
                <a:latin typeface="Consolas" panose="020B0609020204030204" pitchFamily="49" charset="0"/>
              </a:rPr>
              <a:t>RotationY</a:t>
            </a:r>
            <a:r>
              <a:rPr lang="en-US" dirty="0">
                <a:solidFill>
                  <a:srgbClr val="0000FF"/>
                </a:solidFill>
                <a:highlight>
                  <a:srgbClr val="FFFFFF"/>
                </a:highlight>
                <a:latin typeface="Consolas" panose="020B0609020204030204" pitchFamily="49" charset="0"/>
              </a:rPr>
              <a:t>="-</a:t>
            </a:r>
            <a:r>
              <a:rPr lang="en-US" dirty="0" smtClean="0">
                <a:solidFill>
                  <a:srgbClr val="0000FF"/>
                </a:solidFill>
                <a:highlight>
                  <a:srgbClr val="FFFFFF"/>
                </a:highlight>
                <a:latin typeface="Consolas" panose="020B0609020204030204" pitchFamily="49" charset="0"/>
              </a:rPr>
              <a:t>90" …/&gt;</a:t>
            </a:r>
            <a:endParaRPr lang="en-US" dirty="0">
              <a:solidFill>
                <a:srgbClr val="000000"/>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Border.Transform3D</a:t>
            </a:r>
            <a:r>
              <a:rPr lang="en-US" dirty="0">
                <a:solidFill>
                  <a:srgbClr val="0000FF"/>
                </a:solidFill>
                <a:highlight>
                  <a:srgbClr val="FFFFFF"/>
                </a:highlight>
                <a:latin typeface="Consolas" panose="020B0609020204030204" pitchFamily="49" charset="0"/>
              </a:rPr>
              <a:t>&gt;</a:t>
            </a:r>
            <a:endParaRPr lang="en-US" dirty="0">
              <a:solidFill>
                <a:srgbClr val="000000"/>
              </a:solidFill>
              <a:highlight>
                <a:srgbClr val="FFFFFF"/>
              </a:highlight>
              <a:latin typeface="Consolas" panose="020B0609020204030204" pitchFamily="49" charset="0"/>
            </a:endParaRPr>
          </a:p>
          <a:p>
            <a:r>
              <a:rPr lang="en-US" dirty="0" smtClean="0">
                <a:solidFill>
                  <a:srgbClr val="0000FF"/>
                </a:solidFill>
                <a:highlight>
                  <a:srgbClr val="FFFFFF"/>
                </a:highlight>
                <a:latin typeface="Consolas" panose="020B0609020204030204" pitchFamily="49" charset="0"/>
              </a:rPr>
              <a:t>  &lt;/</a:t>
            </a:r>
            <a:r>
              <a:rPr lang="en-US" dirty="0">
                <a:solidFill>
                  <a:srgbClr val="A31515"/>
                </a:solidFill>
                <a:highlight>
                  <a:srgbClr val="FFFFFF"/>
                </a:highlight>
                <a:latin typeface="Consolas" panose="020B0609020204030204" pitchFamily="49" charset="0"/>
              </a:rPr>
              <a:t>Border</a:t>
            </a:r>
            <a:r>
              <a:rPr lang="en-US" dirty="0" smtClean="0">
                <a:solidFill>
                  <a:srgbClr val="0000FF"/>
                </a:solidFill>
                <a:highlight>
                  <a:srgbClr val="FFFFFF"/>
                </a:highlight>
                <a:latin typeface="Consolas" panose="020B0609020204030204" pitchFamily="49" charset="0"/>
              </a:rPr>
              <a:t>&gt;</a:t>
            </a:r>
          </a:p>
          <a:p>
            <a:r>
              <a:rPr lang="en-US" dirty="0" smtClean="0">
                <a:solidFill>
                  <a:srgbClr val="0000FF"/>
                </a:solidFill>
                <a:highlight>
                  <a:srgbClr val="FFFFFF"/>
                </a:highlight>
                <a:latin typeface="Consolas" panose="020B0609020204030204" pitchFamily="49" charset="0"/>
              </a:rPr>
              <a:t>&lt;/</a:t>
            </a:r>
            <a:r>
              <a:rPr lang="en-US" dirty="0" smtClean="0">
                <a:solidFill>
                  <a:srgbClr val="A31515"/>
                </a:solidFill>
                <a:highlight>
                  <a:srgbClr val="FFFFFF"/>
                </a:highlight>
                <a:latin typeface="Consolas" panose="020B0609020204030204" pitchFamily="49" charset="0"/>
              </a:rPr>
              <a:t>Grid</a:t>
            </a:r>
            <a:r>
              <a:rPr lang="en-US" dirty="0" smtClean="0">
                <a:solidFill>
                  <a:srgbClr val="0000FF"/>
                </a:solidFill>
                <a:highlight>
                  <a:srgbClr val="FFFFFF"/>
                </a:highlight>
                <a:latin typeface="Consolas" panose="020B0609020204030204" pitchFamily="49" charset="0"/>
              </a:rPr>
              <a:t>&gt;</a:t>
            </a:r>
            <a:endParaRPr lang="en-US" dirty="0"/>
          </a:p>
        </p:txBody>
      </p:sp>
      <p:pic>
        <p:nvPicPr>
          <p:cNvPr id="2" name="Picture 1"/>
          <p:cNvPicPr>
            <a:picLocks noChangeAspect="1"/>
          </p:cNvPicPr>
          <p:nvPr/>
        </p:nvPicPr>
        <p:blipFill>
          <a:blip r:embed="rId3"/>
          <a:stretch>
            <a:fillRect/>
          </a:stretch>
        </p:blipFill>
        <p:spPr>
          <a:xfrm>
            <a:off x="7437437" y="2506662"/>
            <a:ext cx="3390900" cy="3362325"/>
          </a:xfrm>
          <a:prstGeom prst="rect">
            <a:avLst/>
          </a:prstGeom>
        </p:spPr>
      </p:pic>
      <p:sp>
        <p:nvSpPr>
          <p:cNvPr id="9" name="Rectangle 8"/>
          <p:cNvSpPr/>
          <p:nvPr/>
        </p:nvSpPr>
        <p:spPr bwMode="auto">
          <a:xfrm>
            <a:off x="7437437" y="3497263"/>
            <a:ext cx="2516576" cy="1447800"/>
          </a:xfrm>
          <a:prstGeom prst="rect">
            <a:avLst/>
          </a:prstGeom>
          <a:noFill/>
          <a:ln w="571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3450136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Windowing</a:t>
            </a:r>
            <a:br>
              <a:rPr lang="en-US" dirty="0" smtClean="0"/>
            </a:br>
            <a:r>
              <a:rPr lang="en-US" sz="3600" dirty="0" smtClean="0"/>
              <a:t>Custom chrome, branding, sizing</a:t>
            </a:r>
            <a:endParaRPr lang="en-US" sz="3600" dirty="0"/>
          </a:p>
        </p:txBody>
      </p:sp>
      <p:pic>
        <p:nvPicPr>
          <p:cNvPr id="6" name="Picture 5"/>
          <p:cNvPicPr>
            <a:picLocks noChangeAspect="1"/>
          </p:cNvPicPr>
          <p:nvPr/>
        </p:nvPicPr>
        <p:blipFill>
          <a:blip r:embed="rId3"/>
          <a:stretch>
            <a:fillRect/>
          </a:stretch>
        </p:blipFill>
        <p:spPr>
          <a:xfrm>
            <a:off x="7562850" y="1365054"/>
            <a:ext cx="4536831" cy="3276600"/>
          </a:xfrm>
          <a:prstGeom prst="rect">
            <a:avLst/>
          </a:prstGeom>
        </p:spPr>
      </p:pic>
      <p:sp>
        <p:nvSpPr>
          <p:cNvPr id="7" name="Text Placeholder 2"/>
          <p:cNvSpPr txBox="1">
            <a:spLocks/>
          </p:cNvSpPr>
          <p:nvPr/>
        </p:nvSpPr>
        <p:spPr>
          <a:xfrm>
            <a:off x="198437" y="4793859"/>
            <a:ext cx="11676061" cy="1815882"/>
          </a:xfrm>
          <a:prstGeom prst="rect">
            <a:avLst/>
          </a:prstGeom>
          <a:solidFill>
            <a:schemeClr val="bg1"/>
          </a:solid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smtClean="0">
                <a:solidFill>
                  <a:srgbClr val="008000"/>
                </a:solidFill>
                <a:highlight>
                  <a:srgbClr val="FFFFFF"/>
                </a:highlight>
                <a:latin typeface="Consolas" panose="020B0609020204030204" pitchFamily="49" charset="0"/>
              </a:rPr>
              <a:t>// Remove Standard Title Bar</a:t>
            </a:r>
            <a:endParaRPr lang="en-US" sz="2000" dirty="0">
              <a:solidFill>
                <a:srgbClr val="0000FF"/>
              </a:solidFill>
              <a:highlight>
                <a:srgbClr val="FFFFFF"/>
              </a:highlight>
              <a:latin typeface="Consolas" panose="020B0609020204030204" pitchFamily="49" charset="0"/>
            </a:endParaRPr>
          </a:p>
          <a:p>
            <a:pPr marL="0" indent="0">
              <a:buNone/>
            </a:pPr>
            <a:r>
              <a:rPr lang="en-US" sz="2000" dirty="0" err="1" smtClean="0">
                <a:solidFill>
                  <a:srgbClr val="2B91AF"/>
                </a:solidFill>
                <a:highlight>
                  <a:srgbClr val="FFFFFF"/>
                </a:highlight>
                <a:latin typeface="Consolas" panose="020B0609020204030204" pitchFamily="49" charset="0"/>
              </a:rPr>
              <a:t>CoreApplication</a:t>
            </a:r>
            <a:r>
              <a:rPr lang="en-US" sz="2000" dirty="0" err="1" smtClean="0">
                <a:solidFill>
                  <a:srgbClr val="000000"/>
                </a:solidFill>
                <a:highlight>
                  <a:srgbClr val="FFFFFF"/>
                </a:highlight>
                <a:latin typeface="Consolas" panose="020B0609020204030204" pitchFamily="49" charset="0"/>
              </a:rPr>
              <a:t>.GetCurrentView</a:t>
            </a:r>
            <a:r>
              <a:rPr lang="en-US" sz="2000" dirty="0">
                <a:solidFill>
                  <a:srgbClr val="000000"/>
                </a:solidFill>
                <a:highlight>
                  <a:srgbClr val="FFFFFF"/>
                </a:highlight>
                <a:latin typeface="Consolas" panose="020B0609020204030204" pitchFamily="49" charset="0"/>
              </a:rPr>
              <a:t>().</a:t>
            </a:r>
            <a:r>
              <a:rPr lang="en-US" sz="2000" dirty="0" err="1" smtClean="0">
                <a:solidFill>
                  <a:srgbClr val="000000"/>
                </a:solidFill>
                <a:highlight>
                  <a:srgbClr val="FFFFFF"/>
                </a:highlight>
                <a:latin typeface="Consolas" panose="020B0609020204030204" pitchFamily="49" charset="0"/>
              </a:rPr>
              <a:t>TitleBar</a:t>
            </a:r>
            <a:r>
              <a:rPr lang="en-US" sz="2000" dirty="0" err="1">
                <a:solidFill>
                  <a:srgbClr val="000000"/>
                </a:solidFill>
                <a:highlight>
                  <a:srgbClr val="FFFFFF"/>
                </a:highlight>
                <a:latin typeface="Consolas" panose="020B0609020204030204" pitchFamily="49" charset="0"/>
              </a:rPr>
              <a:t>.ExtendViewIntoTitleBar</a:t>
            </a:r>
            <a:r>
              <a:rPr lang="en-US" sz="2000" dirty="0">
                <a:solidFill>
                  <a:srgbClr val="000000"/>
                </a:solidFill>
                <a:highlight>
                  <a:srgbClr val="FFFFFF"/>
                </a:highlight>
                <a:latin typeface="Consolas" panose="020B0609020204030204" pitchFamily="49" charset="0"/>
              </a:rPr>
              <a:t> = </a:t>
            </a:r>
            <a:r>
              <a:rPr lang="en-US" sz="2000" dirty="0">
                <a:solidFill>
                  <a:srgbClr val="0000FF"/>
                </a:solidFill>
                <a:highlight>
                  <a:srgbClr val="FFFFFF"/>
                </a:highlight>
                <a:latin typeface="Consolas" panose="020B0609020204030204" pitchFamily="49" charset="0"/>
              </a:rPr>
              <a:t>true</a:t>
            </a:r>
            <a:r>
              <a:rPr lang="en-US" sz="2000" dirty="0" smtClean="0">
                <a:solidFill>
                  <a:srgbClr val="000000"/>
                </a:solidFill>
                <a:highlight>
                  <a:srgbClr val="FFFFFF"/>
                </a:highlight>
                <a:latin typeface="Consolas" panose="020B0609020204030204" pitchFamily="49" charset="0"/>
              </a:rPr>
              <a:t>;</a:t>
            </a:r>
          </a:p>
          <a:p>
            <a:pPr marL="0" indent="0">
              <a:buNone/>
            </a:pPr>
            <a:endParaRPr lang="en-US" sz="2000" dirty="0">
              <a:solidFill>
                <a:srgbClr val="000000"/>
              </a:solidFill>
              <a:highlight>
                <a:srgbClr val="FFFFFF"/>
              </a:highlight>
              <a:latin typeface="Consolas" panose="020B0609020204030204" pitchFamily="49" charset="0"/>
            </a:endParaRPr>
          </a:p>
          <a:p>
            <a:pPr marL="0" indent="0">
              <a:buNone/>
            </a:pPr>
            <a:r>
              <a:rPr lang="en-US" sz="2000" dirty="0">
                <a:solidFill>
                  <a:srgbClr val="008000"/>
                </a:solidFill>
                <a:highlight>
                  <a:srgbClr val="FFFFFF"/>
                </a:highlight>
                <a:latin typeface="Consolas" panose="020B0609020204030204" pitchFamily="49" charset="0"/>
              </a:rPr>
              <a:t>// </a:t>
            </a:r>
            <a:r>
              <a:rPr lang="en-US" sz="2000" dirty="0" smtClean="0">
                <a:solidFill>
                  <a:srgbClr val="008000"/>
                </a:solidFill>
                <a:highlight>
                  <a:srgbClr val="FFFFFF"/>
                </a:highlight>
                <a:latin typeface="Consolas" panose="020B0609020204030204" pitchFamily="49" charset="0"/>
              </a:rPr>
              <a:t>Indicate Custom App UI to use as the </a:t>
            </a:r>
            <a:r>
              <a:rPr lang="en-US" sz="2000" dirty="0" err="1" smtClean="0">
                <a:solidFill>
                  <a:srgbClr val="008000"/>
                </a:solidFill>
                <a:highlight>
                  <a:srgbClr val="FFFFFF"/>
                </a:highlight>
                <a:latin typeface="Consolas" panose="020B0609020204030204" pitchFamily="49" charset="0"/>
              </a:rPr>
              <a:t>TitleBar</a:t>
            </a:r>
            <a:r>
              <a:rPr lang="en-US" sz="2000" dirty="0" smtClean="0">
                <a:solidFill>
                  <a:srgbClr val="008000"/>
                </a:solidFill>
                <a:highlight>
                  <a:srgbClr val="FFFFFF"/>
                </a:highlight>
                <a:latin typeface="Consolas" panose="020B0609020204030204" pitchFamily="49" charset="0"/>
              </a:rPr>
              <a:t> (for move, resize)</a:t>
            </a:r>
            <a:endParaRPr lang="en-US" sz="2000" dirty="0">
              <a:solidFill>
                <a:srgbClr val="000000"/>
              </a:solidFill>
              <a:highlight>
                <a:srgbClr val="FFFFFF"/>
              </a:highlight>
              <a:latin typeface="Consolas" panose="020B0609020204030204" pitchFamily="49" charset="0"/>
            </a:endParaRPr>
          </a:p>
          <a:p>
            <a:pPr marL="0" indent="0">
              <a:buNone/>
            </a:pPr>
            <a:r>
              <a:rPr lang="en-US" sz="2000" dirty="0" err="1" smtClean="0">
                <a:solidFill>
                  <a:srgbClr val="2B91AF"/>
                </a:solidFill>
                <a:highlight>
                  <a:srgbClr val="FFFFFF"/>
                </a:highlight>
                <a:latin typeface="Consolas" panose="020B0609020204030204" pitchFamily="49" charset="0"/>
              </a:rPr>
              <a:t>Window</a:t>
            </a:r>
            <a:r>
              <a:rPr lang="en-US" sz="2000" dirty="0" err="1" smtClean="0">
                <a:solidFill>
                  <a:srgbClr val="000000"/>
                </a:solidFill>
                <a:highlight>
                  <a:srgbClr val="FFFFFF"/>
                </a:highlight>
                <a:latin typeface="Consolas" panose="020B0609020204030204" pitchFamily="49" charset="0"/>
              </a:rPr>
              <a:t>.Current.SetTitleBar</a:t>
            </a:r>
            <a:r>
              <a:rPr lang="en-US" sz="2000" dirty="0" smtClean="0">
                <a:solidFill>
                  <a:srgbClr val="000000"/>
                </a:solidFill>
                <a:highlight>
                  <a:srgbClr val="FFFFFF"/>
                </a:highlight>
                <a:latin typeface="Consolas" panose="020B0609020204030204" pitchFamily="49" charset="0"/>
              </a:rPr>
              <a:t>(</a:t>
            </a:r>
            <a:r>
              <a:rPr lang="en-US" sz="2000" dirty="0" err="1" smtClean="0">
                <a:solidFill>
                  <a:srgbClr val="000000"/>
                </a:solidFill>
                <a:highlight>
                  <a:srgbClr val="FFFFFF"/>
                </a:highlight>
                <a:latin typeface="Consolas" panose="020B0609020204030204" pitchFamily="49" charset="0"/>
              </a:rPr>
              <a:t>customTitleBar</a:t>
            </a:r>
            <a:r>
              <a:rPr lang="en-US" sz="2000" dirty="0">
                <a:solidFill>
                  <a:srgbClr val="000000"/>
                </a:solidFill>
                <a:highlight>
                  <a:srgbClr val="FFFFFF"/>
                </a:highlight>
                <a:latin typeface="Consolas" panose="020B0609020204030204" pitchFamily="49" charset="0"/>
              </a:rPr>
              <a:t>);</a:t>
            </a:r>
          </a:p>
        </p:txBody>
      </p:sp>
      <p:sp>
        <p:nvSpPr>
          <p:cNvPr id="8" name="Rectangle 7"/>
          <p:cNvSpPr/>
          <p:nvPr/>
        </p:nvSpPr>
        <p:spPr>
          <a:xfrm>
            <a:off x="122237" y="2343492"/>
            <a:ext cx="7315200" cy="1631216"/>
          </a:xfrm>
          <a:prstGeom prst="rect">
            <a:avLst/>
          </a:prstGeom>
        </p:spPr>
        <p:txBody>
          <a:bodyPr wrap="square">
            <a:spAutoFit/>
          </a:bodyPr>
          <a:lstStyle/>
          <a:p>
            <a:r>
              <a:rPr lang="en-US" sz="2000" dirty="0" smtClean="0">
                <a:solidFill>
                  <a:srgbClr val="008000"/>
                </a:solidFill>
                <a:highlight>
                  <a:srgbClr val="FFFFFF"/>
                </a:highlight>
                <a:latin typeface="Consolas" panose="020B0609020204030204" pitchFamily="49" charset="0"/>
              </a:rPr>
              <a:t>&lt;!-- XAML --&gt;</a:t>
            </a:r>
            <a:endParaRPr lang="en-US" sz="2000" dirty="0" smtClean="0">
              <a:solidFill>
                <a:srgbClr val="0000FF"/>
              </a:solidFill>
              <a:highlight>
                <a:srgbClr val="FFFFFF"/>
              </a:highlight>
              <a:latin typeface="Consolas" panose="020B0609020204030204" pitchFamily="49" charset="0"/>
            </a:endParaRPr>
          </a:p>
          <a:p>
            <a:r>
              <a:rPr lang="en-US" sz="2000" dirty="0" smtClean="0">
                <a:solidFill>
                  <a:srgbClr val="0000FF"/>
                </a:solidFill>
                <a:highlight>
                  <a:srgbClr val="FFFFFF"/>
                </a:highlight>
                <a:latin typeface="Consolas" panose="020B0609020204030204" pitchFamily="49" charset="0"/>
              </a:rPr>
              <a:t>&lt;</a:t>
            </a:r>
            <a:r>
              <a:rPr lang="en-US" sz="2000" dirty="0" err="1">
                <a:solidFill>
                  <a:srgbClr val="A31515"/>
                </a:solidFill>
                <a:highlight>
                  <a:srgbClr val="FFFFFF"/>
                </a:highlight>
                <a:latin typeface="Consolas" panose="020B0609020204030204" pitchFamily="49" charset="0"/>
              </a:rPr>
              <a:t>StackPanel</a:t>
            </a:r>
            <a:r>
              <a:rPr lang="en-US" sz="2000" dirty="0">
                <a:solidFill>
                  <a:srgbClr val="FF0000"/>
                </a:solidFill>
                <a:highlight>
                  <a:srgbClr val="FFFFFF"/>
                </a:highlight>
                <a:latin typeface="Consolas" panose="020B0609020204030204" pitchFamily="49" charset="0"/>
              </a:rPr>
              <a:t> x</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Name</a:t>
            </a:r>
            <a:r>
              <a:rPr lang="en-US" sz="2000" dirty="0">
                <a:solidFill>
                  <a:srgbClr val="0000FF"/>
                </a:solidFill>
                <a:highlight>
                  <a:srgbClr val="FFFFFF"/>
                </a:highlight>
                <a:latin typeface="Consolas" panose="020B0609020204030204" pitchFamily="49" charset="0"/>
              </a:rPr>
              <a:t>="customTitleBar"</a:t>
            </a:r>
            <a:r>
              <a:rPr lang="en-US" sz="2000" dirty="0">
                <a:solidFill>
                  <a:srgbClr val="FF0000"/>
                </a:solidFill>
                <a:highlight>
                  <a:srgbClr val="FFFFFF"/>
                </a:highlight>
                <a:latin typeface="Consolas" panose="020B0609020204030204" pitchFamily="49" charset="0"/>
              </a:rPr>
              <a:t> Height</a:t>
            </a:r>
            <a:r>
              <a:rPr lang="en-US" sz="2000" dirty="0">
                <a:solidFill>
                  <a:srgbClr val="0000FF"/>
                </a:solidFill>
                <a:highlight>
                  <a:srgbClr val="FFFFFF"/>
                </a:highlight>
                <a:latin typeface="Consolas" panose="020B0609020204030204" pitchFamily="49" charset="0"/>
              </a:rPr>
              <a:t>="32" …&gt;</a:t>
            </a:r>
            <a:endParaRPr lang="en-US" sz="2000" dirty="0">
              <a:solidFill>
                <a:srgbClr val="000000"/>
              </a:solidFill>
              <a:highlight>
                <a:srgbClr val="FFFFFF"/>
              </a:highlight>
              <a:latin typeface="Consolas" panose="020B0609020204030204" pitchFamily="49" charset="0"/>
            </a:endParaRPr>
          </a:p>
          <a:p>
            <a:r>
              <a:rPr lang="en-US" sz="2000" dirty="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FontIcon</a:t>
            </a:r>
            <a:r>
              <a:rPr lang="en-US" sz="2000" dirty="0">
                <a:solidFill>
                  <a:srgbClr val="FF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r>
              <a:rPr lang="en-US" sz="2000" dirty="0">
                <a:solidFill>
                  <a:srgbClr val="0000FF"/>
                </a:solidFill>
                <a:highlight>
                  <a:srgbClr val="FFFFFF"/>
                </a:highlight>
                <a:latin typeface="Consolas" panose="020B0609020204030204" pitchFamily="49" charset="0"/>
              </a:rPr>
              <a:t>  &lt;</a:t>
            </a:r>
            <a:r>
              <a:rPr lang="en-US" sz="2000" dirty="0" err="1">
                <a:solidFill>
                  <a:srgbClr val="A31515"/>
                </a:solidFill>
                <a:highlight>
                  <a:srgbClr val="FFFFFF"/>
                </a:highlight>
                <a:latin typeface="Consolas" panose="020B0609020204030204" pitchFamily="49" charset="0"/>
              </a:rPr>
              <a:t>TextBlock</a:t>
            </a:r>
            <a:r>
              <a:rPr lang="en-US" sz="2000" dirty="0">
                <a:solidFill>
                  <a:srgbClr val="FF0000"/>
                </a:solidFill>
                <a:highlight>
                  <a:srgbClr val="FFFFFF"/>
                </a:highlight>
                <a:latin typeface="Consolas" panose="020B0609020204030204" pitchFamily="49" charset="0"/>
              </a:rPr>
              <a:t> Text</a:t>
            </a:r>
            <a:r>
              <a:rPr lang="en-US" sz="2000" dirty="0">
                <a:solidFill>
                  <a:srgbClr val="0000FF"/>
                </a:solidFill>
                <a:highlight>
                  <a:srgbClr val="FFFFFF"/>
                </a:highlight>
                <a:latin typeface="Consolas" panose="020B0609020204030204" pitchFamily="49" charset="0"/>
              </a:rPr>
              <a:t>="Belize 2015"</a:t>
            </a:r>
            <a:r>
              <a:rPr lang="en-US" sz="2000" dirty="0">
                <a:solidFill>
                  <a:srgbClr val="FF0000"/>
                </a:solidFill>
                <a:highlight>
                  <a:srgbClr val="FFFFFF"/>
                </a:highlight>
                <a:latin typeface="Consolas" panose="020B0609020204030204" pitchFamily="49" charset="0"/>
              </a:rPr>
              <a:t> …</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r>
              <a:rPr lang="en-US" sz="2000" dirty="0">
                <a:solidFill>
                  <a:srgbClr val="0000FF"/>
                </a:solidFill>
                <a:highlight>
                  <a:srgbClr val="FFFFFF"/>
                </a:highlight>
                <a:latin typeface="Consolas" panose="020B0609020204030204" pitchFamily="49" charset="0"/>
              </a:rPr>
              <a:t>&lt;/</a:t>
            </a:r>
            <a:r>
              <a:rPr lang="en-US" sz="2000" dirty="0" err="1">
                <a:solidFill>
                  <a:srgbClr val="A31515"/>
                </a:solidFill>
                <a:highlight>
                  <a:srgbClr val="FFFFFF"/>
                </a:highlight>
                <a:latin typeface="Consolas" panose="020B0609020204030204" pitchFamily="49" charset="0"/>
              </a:rPr>
              <a:t>StackPanel</a:t>
            </a:r>
            <a:r>
              <a:rPr lang="en-US" sz="2000" dirty="0">
                <a:solidFill>
                  <a:srgbClr val="0000FF"/>
                </a:solidFill>
                <a:highlight>
                  <a:srgbClr val="FFFFFF"/>
                </a:highlight>
                <a:latin typeface="Consolas" panose="020B0609020204030204" pitchFamily="49" charset="0"/>
              </a:rPr>
              <a:t>&gt;</a:t>
            </a:r>
          </a:p>
        </p:txBody>
      </p:sp>
      <p:sp>
        <p:nvSpPr>
          <p:cNvPr id="9" name="Rectangle 8"/>
          <p:cNvSpPr/>
          <p:nvPr/>
        </p:nvSpPr>
        <p:spPr bwMode="auto">
          <a:xfrm>
            <a:off x="7542213" y="1360292"/>
            <a:ext cx="3281928" cy="298451"/>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452612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Ink Canvas</a:t>
            </a:r>
            <a:br>
              <a:rPr lang="en-US" dirty="0" smtClean="0"/>
            </a:br>
            <a:r>
              <a:rPr lang="en-US" sz="3600" dirty="0" smtClean="0"/>
              <a:t>Palm rejection, smoothing, high fidelity</a:t>
            </a:r>
            <a:endParaRPr lang="en-US" dirty="0"/>
          </a:p>
        </p:txBody>
      </p:sp>
      <p:sp>
        <p:nvSpPr>
          <p:cNvPr id="10" name="Rectangle 9"/>
          <p:cNvSpPr/>
          <p:nvPr/>
        </p:nvSpPr>
        <p:spPr>
          <a:xfrm>
            <a:off x="574850" y="3469223"/>
            <a:ext cx="11861625" cy="1323439"/>
          </a:xfrm>
          <a:prstGeom prst="rect">
            <a:avLst/>
          </a:prstGeom>
        </p:spPr>
        <p:txBody>
          <a:bodyPr wrap="square">
            <a:spAutoFit/>
          </a:bodyPr>
          <a:lstStyle/>
          <a:p>
            <a:r>
              <a:rPr lang="en-US" sz="2000" dirty="0" smtClean="0">
                <a:solidFill>
                  <a:srgbClr val="0000FF"/>
                </a:solidFill>
                <a:highlight>
                  <a:srgbClr val="FFFFFF"/>
                </a:highlight>
                <a:latin typeface="Consolas" panose="020B0609020204030204" pitchFamily="49" charset="0"/>
              </a:rPr>
              <a:t>&lt;</a:t>
            </a:r>
            <a:r>
              <a:rPr lang="en-US" sz="2000" dirty="0" smtClean="0">
                <a:solidFill>
                  <a:srgbClr val="A31515"/>
                </a:solidFill>
                <a:highlight>
                  <a:srgbClr val="FFFFFF"/>
                </a:highlight>
                <a:latin typeface="Consolas" panose="020B0609020204030204" pitchFamily="49" charset="0"/>
              </a:rPr>
              <a:t>Grid</a:t>
            </a:r>
            <a:r>
              <a:rPr lang="en-US" sz="2000" dirty="0" smtClean="0">
                <a:solidFill>
                  <a:srgbClr val="0000FF"/>
                </a:solidFill>
                <a:highlight>
                  <a:srgbClr val="FFFFFF"/>
                </a:highlight>
                <a:latin typeface="Consolas" panose="020B0609020204030204" pitchFamily="49" charset="0"/>
              </a:rPr>
              <a:t>&gt;</a:t>
            </a:r>
          </a:p>
          <a:p>
            <a:r>
              <a:rPr lang="en-US" sz="2000" dirty="0" smtClean="0">
                <a:solidFill>
                  <a:srgbClr val="008000"/>
                </a:solidFill>
                <a:highlight>
                  <a:srgbClr val="FFFFFF"/>
                </a:highlight>
                <a:latin typeface="Consolas" panose="020B0609020204030204" pitchFamily="49" charset="0"/>
              </a:rPr>
              <a:t>  &lt;!-- It’s this simple --&gt;</a:t>
            </a:r>
            <a:endParaRPr lang="en-US" sz="2000" dirty="0">
              <a:solidFill>
                <a:srgbClr val="0000FF"/>
              </a:solidFill>
              <a:highlight>
                <a:srgbClr val="FFFFFF"/>
              </a:highlight>
              <a:latin typeface="Consolas" panose="020B0609020204030204" pitchFamily="49" charset="0"/>
            </a:endParaRPr>
          </a:p>
          <a:p>
            <a:r>
              <a:rPr lang="en-US" sz="2000" dirty="0" smtClean="0">
                <a:solidFill>
                  <a:srgbClr val="0000FF"/>
                </a:solidFill>
                <a:highlight>
                  <a:srgbClr val="FFFFFF"/>
                </a:highlight>
                <a:latin typeface="Consolas" panose="020B0609020204030204" pitchFamily="49" charset="0"/>
              </a:rPr>
              <a:t>  &lt;</a:t>
            </a:r>
            <a:r>
              <a:rPr lang="en-US" sz="2000" dirty="0" err="1" smtClean="0">
                <a:solidFill>
                  <a:srgbClr val="A31515"/>
                </a:solidFill>
                <a:highlight>
                  <a:srgbClr val="FFFFFF"/>
                </a:highlight>
                <a:latin typeface="Consolas" panose="020B0609020204030204" pitchFamily="49" charset="0"/>
              </a:rPr>
              <a:t>InkCanvas</a:t>
            </a:r>
            <a:r>
              <a:rPr lang="en-US" sz="2000" dirty="0" smtClean="0">
                <a:solidFill>
                  <a:srgbClr val="0000FF"/>
                </a:solidFill>
                <a:highlight>
                  <a:srgbClr val="FFFFFF"/>
                </a:highlight>
                <a:latin typeface="Consolas" panose="020B0609020204030204" pitchFamily="49" charset="0"/>
              </a:rPr>
              <a:t>/&gt;</a:t>
            </a:r>
            <a:endParaRPr lang="en-US" sz="2000" dirty="0" smtClean="0">
              <a:solidFill>
                <a:srgbClr val="000000"/>
              </a:solidFill>
              <a:highlight>
                <a:srgbClr val="FFFFFF"/>
              </a:highlight>
              <a:latin typeface="Consolas" panose="020B0609020204030204" pitchFamily="49" charset="0"/>
            </a:endParaRPr>
          </a:p>
          <a:p>
            <a:r>
              <a:rPr lang="en-US" sz="2000" dirty="0" smtClean="0">
                <a:solidFill>
                  <a:srgbClr val="0000FF"/>
                </a:solidFill>
                <a:highlight>
                  <a:srgbClr val="FFFFFF"/>
                </a:highlight>
                <a:latin typeface="Consolas" panose="020B0609020204030204" pitchFamily="49" charset="0"/>
              </a:rPr>
              <a:t>&lt;/</a:t>
            </a:r>
            <a:r>
              <a:rPr lang="en-US" sz="2000" dirty="0">
                <a:solidFill>
                  <a:srgbClr val="A31515"/>
                </a:solidFill>
                <a:highlight>
                  <a:srgbClr val="FFFFFF"/>
                </a:highlight>
                <a:latin typeface="Consolas" panose="020B0609020204030204" pitchFamily="49" charset="0"/>
              </a:rPr>
              <a:t>Grid</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p:txBody>
      </p:sp>
      <p:pic>
        <p:nvPicPr>
          <p:cNvPr id="5" name="Picture 4"/>
          <p:cNvPicPr>
            <a:picLocks noChangeAspect="1"/>
          </p:cNvPicPr>
          <p:nvPr/>
        </p:nvPicPr>
        <p:blipFill>
          <a:blip r:embed="rId3"/>
          <a:stretch>
            <a:fillRect/>
          </a:stretch>
        </p:blipFill>
        <p:spPr>
          <a:xfrm>
            <a:off x="6508836" y="2049462"/>
            <a:ext cx="4333875" cy="443045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87665501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876" y="296862"/>
            <a:ext cx="11889564" cy="917575"/>
          </a:xfrm>
        </p:spPr>
        <p:txBody>
          <a:bodyPr/>
          <a:lstStyle/>
          <a:p>
            <a:r>
              <a:rPr lang="en-US" dirty="0" smtClean="0"/>
              <a:t>Drag and Drop</a:t>
            </a:r>
            <a:br>
              <a:rPr lang="en-US" dirty="0" smtClean="0"/>
            </a:br>
            <a:r>
              <a:rPr lang="en-US" sz="3600" dirty="0" smtClean="0"/>
              <a:t>Extended for “Windowed” Apps</a:t>
            </a:r>
            <a:endParaRPr lang="en-US" sz="3600" dirty="0"/>
          </a:p>
        </p:txBody>
      </p:sp>
      <p:sp>
        <p:nvSpPr>
          <p:cNvPr id="8" name="Rectangle 7"/>
          <p:cNvSpPr/>
          <p:nvPr/>
        </p:nvSpPr>
        <p:spPr>
          <a:xfrm>
            <a:off x="269876" y="1897062"/>
            <a:ext cx="9072387" cy="1323439"/>
          </a:xfrm>
          <a:prstGeom prst="rect">
            <a:avLst/>
          </a:prstGeom>
        </p:spPr>
        <p:txBody>
          <a:bodyPr wrap="square">
            <a:spAutoFit/>
          </a:bodyPr>
          <a:lstStyle/>
          <a:p>
            <a:r>
              <a:rPr lang="en-US" sz="2000" dirty="0" smtClean="0">
                <a:solidFill>
                  <a:srgbClr val="008000"/>
                </a:solidFill>
                <a:highlight>
                  <a:srgbClr val="FFFFFF"/>
                </a:highlight>
                <a:latin typeface="Consolas" panose="020B0609020204030204" pitchFamily="49" charset="0"/>
              </a:rPr>
              <a:t>&lt;!-- XAML --&gt;</a:t>
            </a:r>
            <a:endParaRPr lang="en-US" sz="2000" dirty="0" smtClean="0">
              <a:solidFill>
                <a:srgbClr val="0000FF"/>
              </a:solidFill>
              <a:highlight>
                <a:srgbClr val="FFFFFF"/>
              </a:highlight>
              <a:latin typeface="Consolas" panose="020B0609020204030204" pitchFamily="49" charset="0"/>
            </a:endParaRPr>
          </a:p>
          <a:p>
            <a:r>
              <a:rPr lang="en-US" sz="2000" dirty="0">
                <a:solidFill>
                  <a:srgbClr val="0000FF"/>
                </a:solidFill>
                <a:highlight>
                  <a:srgbClr val="FFFFFF"/>
                </a:highlight>
                <a:latin typeface="Consolas" panose="020B0609020204030204" pitchFamily="49" charset="0"/>
              </a:rPr>
              <a:t>&lt;</a:t>
            </a:r>
            <a:r>
              <a:rPr lang="en-US" sz="2000" dirty="0">
                <a:solidFill>
                  <a:srgbClr val="A31515"/>
                </a:solidFill>
                <a:highlight>
                  <a:srgbClr val="FFFFFF"/>
                </a:highlight>
                <a:latin typeface="Consolas" panose="020B0609020204030204" pitchFamily="49" charset="0"/>
              </a:rPr>
              <a:t>Grid</a:t>
            </a:r>
            <a:r>
              <a:rPr lang="en-US" sz="2000" dirty="0">
                <a:solidFill>
                  <a:srgbClr val="FF0000"/>
                </a:solidFill>
                <a:highlight>
                  <a:srgbClr val="FFFFFF"/>
                </a:highlight>
                <a:latin typeface="Consolas" panose="020B0609020204030204" pitchFamily="49" charset="0"/>
              </a:rPr>
              <a:t> </a:t>
            </a:r>
            <a:r>
              <a:rPr lang="en-US" sz="2000" dirty="0" err="1">
                <a:solidFill>
                  <a:srgbClr val="FF0000"/>
                </a:solidFill>
                <a:highlight>
                  <a:srgbClr val="FFFFFF"/>
                </a:highlight>
                <a:latin typeface="Consolas" panose="020B0609020204030204" pitchFamily="49" charset="0"/>
              </a:rPr>
              <a:t>AllowDrop</a:t>
            </a:r>
            <a:r>
              <a:rPr lang="en-US" sz="2000" dirty="0">
                <a:solidFill>
                  <a:srgbClr val="0000FF"/>
                </a:solidFill>
                <a:highlight>
                  <a:srgbClr val="FFFFFF"/>
                </a:highlight>
                <a:latin typeface="Consolas" panose="020B0609020204030204" pitchFamily="49" charset="0"/>
              </a:rPr>
              <a:t>="True"</a:t>
            </a:r>
            <a:r>
              <a:rPr lang="en-US" sz="2000" dirty="0">
                <a:solidFill>
                  <a:srgbClr val="FF0000"/>
                </a:solidFill>
                <a:highlight>
                  <a:srgbClr val="FFFFFF"/>
                </a:highlight>
                <a:latin typeface="Consolas" panose="020B0609020204030204" pitchFamily="49" charset="0"/>
              </a:rPr>
              <a:t> </a:t>
            </a:r>
            <a:r>
              <a:rPr lang="en-US" sz="2000" dirty="0" err="1">
                <a:solidFill>
                  <a:srgbClr val="FF0000"/>
                </a:solidFill>
                <a:highlight>
                  <a:srgbClr val="FFFFFF"/>
                </a:highlight>
                <a:latin typeface="Consolas" panose="020B0609020204030204" pitchFamily="49" charset="0"/>
              </a:rPr>
              <a:t>DragOver</a:t>
            </a:r>
            <a:r>
              <a:rPr lang="en-US" sz="2000" dirty="0" smtClean="0">
                <a:solidFill>
                  <a:srgbClr val="0000FF"/>
                </a:solidFill>
                <a:highlight>
                  <a:srgbClr val="FFFFFF"/>
                </a:highlight>
                <a:latin typeface="Consolas" panose="020B0609020204030204" pitchFamily="49" charset="0"/>
              </a:rPr>
              <a:t>="</a:t>
            </a:r>
            <a:r>
              <a:rPr lang="en-US" sz="2000" dirty="0" err="1" smtClean="0">
                <a:solidFill>
                  <a:srgbClr val="0000FF"/>
                </a:solidFill>
                <a:highlight>
                  <a:srgbClr val="FFFFFF"/>
                </a:highlight>
                <a:latin typeface="Consolas" panose="020B0609020204030204" pitchFamily="49" charset="0"/>
              </a:rPr>
              <a:t>Do_DragOver</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 </a:t>
            </a:r>
            <a:r>
              <a:rPr lang="en-US" sz="2000">
                <a:solidFill>
                  <a:srgbClr val="FF0000"/>
                </a:solidFill>
                <a:highlight>
                  <a:srgbClr val="FFFFFF"/>
                </a:highlight>
                <a:latin typeface="Consolas" panose="020B0609020204030204" pitchFamily="49" charset="0"/>
              </a:rPr>
              <a:t>Drop</a:t>
            </a:r>
            <a:r>
              <a:rPr lang="en-US" sz="2000" smtClean="0">
                <a:solidFill>
                  <a:srgbClr val="0000FF"/>
                </a:solidFill>
                <a:highlight>
                  <a:srgbClr val="FFFFFF"/>
                </a:highlight>
                <a:latin typeface="Consolas" panose="020B0609020204030204" pitchFamily="49" charset="0"/>
              </a:rPr>
              <a:t>="</a:t>
            </a:r>
            <a:r>
              <a:rPr lang="en-US" sz="2000" dirty="0" err="1" smtClean="0">
                <a:solidFill>
                  <a:srgbClr val="0000FF"/>
                </a:solidFill>
                <a:highlight>
                  <a:srgbClr val="FFFFFF"/>
                </a:highlight>
                <a:latin typeface="Consolas" panose="020B0609020204030204" pitchFamily="49" charset="0"/>
              </a:rPr>
              <a:t>Do_Drop</a:t>
            </a:r>
            <a:r>
              <a:rPr lang="en-US" sz="2000" dirty="0">
                <a:solidFill>
                  <a:srgbClr val="0000FF"/>
                </a:solidFill>
                <a:highlight>
                  <a:srgbClr val="FFFFFF"/>
                </a:highlight>
                <a:latin typeface="Consolas" panose="020B0609020204030204" pitchFamily="49" charset="0"/>
              </a:rPr>
              <a:t>"</a:t>
            </a:r>
            <a:r>
              <a:rPr lang="en-US" sz="2000" dirty="0">
                <a:solidFill>
                  <a:srgbClr val="FF0000"/>
                </a:solidFill>
                <a:highlight>
                  <a:srgbClr val="FFFFFF"/>
                </a:highlight>
                <a:latin typeface="Consolas" panose="020B0609020204030204" pitchFamily="49" charset="0"/>
              </a:rPr>
              <a:t> </a:t>
            </a:r>
            <a:r>
              <a:rPr lang="en-US" sz="2000" dirty="0" smtClean="0">
                <a:solidFill>
                  <a:srgbClr val="FF0000"/>
                </a:solidFill>
                <a:highlight>
                  <a:srgbClr val="FFFFFF"/>
                </a:highlight>
                <a:latin typeface="Consolas" panose="020B0609020204030204" pitchFamily="49" charset="0"/>
              </a:rPr>
              <a:t>…</a:t>
            </a:r>
            <a:r>
              <a:rPr lang="en-US" sz="2000" dirty="0" smtClean="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a:p>
            <a:r>
              <a:rPr lang="en-US" sz="2000" dirty="0" smtClean="0">
                <a:solidFill>
                  <a:srgbClr val="0000FF"/>
                </a:solidFill>
                <a:highlight>
                  <a:srgbClr val="FFFFFF"/>
                </a:highlight>
                <a:latin typeface="Consolas" panose="020B0609020204030204" pitchFamily="49" charset="0"/>
              </a:rPr>
              <a:t>…</a:t>
            </a:r>
          </a:p>
          <a:p>
            <a:r>
              <a:rPr lang="en-US" sz="2000" dirty="0" smtClean="0">
                <a:solidFill>
                  <a:srgbClr val="0000FF"/>
                </a:solidFill>
                <a:highlight>
                  <a:srgbClr val="FFFFFF"/>
                </a:highlight>
                <a:latin typeface="Consolas" panose="020B0609020204030204" pitchFamily="49" charset="0"/>
              </a:rPr>
              <a:t>&lt;/</a:t>
            </a:r>
            <a:r>
              <a:rPr lang="en-US" sz="2000" dirty="0">
                <a:solidFill>
                  <a:srgbClr val="A31515"/>
                </a:solidFill>
                <a:highlight>
                  <a:srgbClr val="FFFFFF"/>
                </a:highlight>
                <a:latin typeface="Consolas" panose="020B0609020204030204" pitchFamily="49" charset="0"/>
              </a:rPr>
              <a:t>Grid</a:t>
            </a:r>
            <a:r>
              <a:rPr lang="en-US" sz="2000" dirty="0">
                <a:solidFill>
                  <a:srgbClr val="0000FF"/>
                </a:solidFill>
                <a:highlight>
                  <a:srgbClr val="FFFFFF"/>
                </a:highlight>
                <a:latin typeface="Consolas" panose="020B0609020204030204" pitchFamily="49" charset="0"/>
              </a:rPr>
              <a:t>&gt;</a:t>
            </a:r>
            <a:endParaRPr lang="en-US" sz="2000" dirty="0">
              <a:solidFill>
                <a:srgbClr val="000000"/>
              </a:solidFill>
              <a:highlight>
                <a:srgbClr val="FFFFFF"/>
              </a:highlight>
              <a:latin typeface="Consolas" panose="020B0609020204030204" pitchFamily="49" charset="0"/>
            </a:endParaRPr>
          </a:p>
        </p:txBody>
      </p:sp>
      <p:pic>
        <p:nvPicPr>
          <p:cNvPr id="4" name="Picture 3"/>
          <p:cNvPicPr>
            <a:picLocks noChangeAspect="1"/>
          </p:cNvPicPr>
          <p:nvPr/>
        </p:nvPicPr>
        <p:blipFill>
          <a:blip r:embed="rId3"/>
          <a:stretch>
            <a:fillRect/>
          </a:stretch>
        </p:blipFill>
        <p:spPr>
          <a:xfrm>
            <a:off x="3551237" y="3403063"/>
            <a:ext cx="5172075" cy="2543175"/>
          </a:xfrm>
          <a:prstGeom prst="rect">
            <a:avLst/>
          </a:prstGeom>
        </p:spPr>
      </p:pic>
      <p:sp>
        <p:nvSpPr>
          <p:cNvPr id="10" name="Rectangle 9"/>
          <p:cNvSpPr/>
          <p:nvPr/>
        </p:nvSpPr>
        <p:spPr>
          <a:xfrm>
            <a:off x="6917128" y="5946236"/>
            <a:ext cx="1806184" cy="584775"/>
          </a:xfrm>
          <a:prstGeom prst="rect">
            <a:avLst/>
          </a:prstGeom>
        </p:spPr>
        <p:txBody>
          <a:bodyPr wrap="square">
            <a:spAutoFit/>
          </a:bodyPr>
          <a:lstStyle/>
          <a:p>
            <a:pPr algn="ctr"/>
            <a:r>
              <a:rPr lang="en-US" sz="3200" dirty="0" smtClean="0"/>
              <a:t>My App</a:t>
            </a:r>
            <a:endParaRPr lang="en-US" sz="3200" dirty="0"/>
          </a:p>
        </p:txBody>
      </p:sp>
      <p:sp>
        <p:nvSpPr>
          <p:cNvPr id="11" name="Rectangle 10"/>
          <p:cNvSpPr/>
          <p:nvPr/>
        </p:nvSpPr>
        <p:spPr>
          <a:xfrm>
            <a:off x="3170237" y="5946237"/>
            <a:ext cx="3048000" cy="584775"/>
          </a:xfrm>
          <a:prstGeom prst="rect">
            <a:avLst/>
          </a:prstGeom>
        </p:spPr>
        <p:txBody>
          <a:bodyPr wrap="square">
            <a:spAutoFit/>
          </a:bodyPr>
          <a:lstStyle/>
          <a:p>
            <a:pPr algn="ctr"/>
            <a:r>
              <a:rPr lang="en-US" sz="3200" dirty="0" smtClean="0"/>
              <a:t>File Explorer</a:t>
            </a:r>
            <a:endParaRPr lang="en-US" sz="3200" dirty="0"/>
          </a:p>
        </p:txBody>
      </p:sp>
    </p:spTree>
    <p:extLst>
      <p:ext uri="{BB962C8B-B14F-4D97-AF65-F5344CB8AC3E}">
        <p14:creationId xmlns:p14="http://schemas.microsoft.com/office/powerpoint/2010/main" val="313736403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t>Spartan “Edge” in Windows 10</a:t>
            </a:r>
            <a:endParaRPr lang="en-US" dirty="0"/>
          </a:p>
          <a:p>
            <a:r>
              <a:rPr lang="en-US" dirty="0" smtClean="0"/>
              <a:t>WinRT Access</a:t>
            </a:r>
          </a:p>
          <a:p>
            <a:r>
              <a:rPr lang="en-US" dirty="0" smtClean="0"/>
              <a:t>And More…</a:t>
            </a:r>
          </a:p>
          <a:p>
            <a:endParaRPr lang="en-US" dirty="0"/>
          </a:p>
          <a:p>
            <a:r>
              <a:rPr lang="en-US" dirty="0" smtClean="0"/>
              <a:t>See “Hosted Web” Apps session for details</a:t>
            </a:r>
          </a:p>
        </p:txBody>
      </p:sp>
      <p:sp>
        <p:nvSpPr>
          <p:cNvPr id="4" name="Title 3"/>
          <p:cNvSpPr>
            <a:spLocks noGrp="1"/>
          </p:cNvSpPr>
          <p:nvPr>
            <p:ph type="title"/>
          </p:nvPr>
        </p:nvSpPr>
        <p:spPr/>
        <p:txBody>
          <a:bodyPr/>
          <a:lstStyle/>
          <a:p>
            <a:r>
              <a:rPr lang="en-US" dirty="0" smtClean="0"/>
              <a:t>XAML WebView Enhancements</a:t>
            </a:r>
            <a:endParaRPr lang="en-US" dirty="0"/>
          </a:p>
        </p:txBody>
      </p:sp>
      <p:pic>
        <p:nvPicPr>
          <p:cNvPr id="7" name="Picture 6"/>
          <p:cNvPicPr>
            <a:picLocks noChangeAspect="1"/>
          </p:cNvPicPr>
          <p:nvPr/>
        </p:nvPicPr>
        <p:blipFill>
          <a:blip r:embed="rId3"/>
          <a:stretch>
            <a:fillRect/>
          </a:stretch>
        </p:blipFill>
        <p:spPr>
          <a:xfrm>
            <a:off x="350837" y="1973262"/>
            <a:ext cx="4310027" cy="3048000"/>
          </a:xfrm>
          <a:prstGeom prst="rect">
            <a:avLst/>
          </a:prstGeom>
        </p:spPr>
      </p:pic>
    </p:spTree>
    <p:extLst>
      <p:ext uri="{BB962C8B-B14F-4D97-AF65-F5344CB8AC3E}">
        <p14:creationId xmlns:p14="http://schemas.microsoft.com/office/powerpoint/2010/main" val="286079680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XAML Improvements in Visual Studio</a:t>
            </a:r>
            <a:endParaRPr lang="en-US" dirty="0"/>
          </a:p>
        </p:txBody>
      </p:sp>
    </p:spTree>
    <p:extLst>
      <p:ext uri="{BB962C8B-B14F-4D97-AF65-F5344CB8AC3E}">
        <p14:creationId xmlns:p14="http://schemas.microsoft.com/office/powerpoint/2010/main" val="220010946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Visual Studio</a:t>
            </a:r>
            <a:br>
              <a:rPr lang="en-US" dirty="0" smtClean="0"/>
            </a:br>
            <a:r>
              <a:rPr lang="en-US" sz="3200" dirty="0" smtClean="0">
                <a:gradFill>
                  <a:gsLst>
                    <a:gs pos="1250">
                      <a:srgbClr val="404040"/>
                    </a:gs>
                    <a:gs pos="100000">
                      <a:srgbClr val="404040"/>
                    </a:gs>
                  </a:gsLst>
                  <a:lin ang="5400000" scaled="0"/>
                </a:gradFill>
              </a:rPr>
              <a:t>New design modes, performance instrumentation timeline tool and more…</a:t>
            </a:r>
            <a:endParaRPr lang="en-US" dirty="0"/>
          </a:p>
        </p:txBody>
      </p:sp>
      <p:pic>
        <p:nvPicPr>
          <p:cNvPr id="5" name="Picture 4"/>
          <p:cNvPicPr>
            <a:picLocks noChangeAspect="1"/>
          </p:cNvPicPr>
          <p:nvPr/>
        </p:nvPicPr>
        <p:blipFill>
          <a:blip r:embed="rId3"/>
          <a:stretch>
            <a:fillRect/>
          </a:stretch>
        </p:blipFill>
        <p:spPr>
          <a:xfrm>
            <a:off x="427037" y="1744662"/>
            <a:ext cx="6076950" cy="3952875"/>
          </a:xfrm>
          <a:prstGeom prst="rect">
            <a:avLst/>
          </a:prstGeom>
        </p:spPr>
      </p:pic>
      <p:pic>
        <p:nvPicPr>
          <p:cNvPr id="7" name="Picture 6"/>
          <p:cNvPicPr>
            <a:picLocks noChangeAspect="1"/>
          </p:cNvPicPr>
          <p:nvPr/>
        </p:nvPicPr>
        <p:blipFill>
          <a:blip r:embed="rId4"/>
          <a:stretch>
            <a:fillRect/>
          </a:stretch>
        </p:blipFill>
        <p:spPr>
          <a:xfrm>
            <a:off x="4047848" y="3192462"/>
            <a:ext cx="8116355" cy="3648075"/>
          </a:xfrm>
          <a:prstGeom prst="rect">
            <a:avLst/>
          </a:prstGeom>
        </p:spPr>
      </p:pic>
    </p:spTree>
    <p:extLst>
      <p:ext uri="{BB962C8B-B14F-4D97-AF65-F5344CB8AC3E}">
        <p14:creationId xmlns:p14="http://schemas.microsoft.com/office/powerpoint/2010/main" val="135801979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Visual Studio</a:t>
            </a:r>
            <a:br>
              <a:rPr lang="en-US" dirty="0" smtClean="0"/>
            </a:br>
            <a:r>
              <a:rPr lang="en-US" sz="3600" dirty="0" smtClean="0">
                <a:gradFill>
                  <a:gsLst>
                    <a:gs pos="1250">
                      <a:srgbClr val="404040"/>
                    </a:gs>
                    <a:gs pos="100000">
                      <a:srgbClr val="404040"/>
                    </a:gs>
                  </a:gsLst>
                  <a:lin ang="5400000" scaled="0"/>
                </a:gradFill>
              </a:rPr>
              <a:t>Visual Tree Inspector</a:t>
            </a:r>
            <a:endParaRPr lang="en-US" sz="5400" dirty="0"/>
          </a:p>
        </p:txBody>
      </p:sp>
      <p:pic>
        <p:nvPicPr>
          <p:cNvPr id="5" name="Picture 4"/>
          <p:cNvPicPr>
            <a:picLocks noChangeAspect="1"/>
          </p:cNvPicPr>
          <p:nvPr/>
        </p:nvPicPr>
        <p:blipFill>
          <a:blip r:embed="rId2"/>
          <a:stretch>
            <a:fillRect/>
          </a:stretch>
        </p:blipFill>
        <p:spPr>
          <a:xfrm>
            <a:off x="2027237" y="1744662"/>
            <a:ext cx="8667750" cy="5019415"/>
          </a:xfrm>
          <a:prstGeom prst="rect">
            <a:avLst/>
          </a:prstGeom>
        </p:spPr>
      </p:pic>
    </p:spTree>
    <p:extLst>
      <p:ext uri="{BB962C8B-B14F-4D97-AF65-F5344CB8AC3E}">
        <p14:creationId xmlns:p14="http://schemas.microsoft.com/office/powerpoint/2010/main" val="400794329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And More…</a:t>
            </a:r>
            <a:endParaRPr lang="en-US" dirty="0"/>
          </a:p>
        </p:txBody>
      </p:sp>
      <p:sp>
        <p:nvSpPr>
          <p:cNvPr id="5" name="Text Placeholder 4"/>
          <p:cNvSpPr>
            <a:spLocks noGrp="1"/>
          </p:cNvSpPr>
          <p:nvPr>
            <p:ph type="body" sz="quarter" idx="11"/>
          </p:nvPr>
        </p:nvSpPr>
        <p:spPr>
          <a:xfrm>
            <a:off x="126923" y="1668463"/>
            <a:ext cx="6014600" cy="5029200"/>
          </a:xfrm>
        </p:spPr>
        <p:txBody>
          <a:bodyPr/>
          <a:lstStyle/>
          <a:p>
            <a:pPr marL="342900" indent="-342900">
              <a:buFont typeface="Arial" panose="020B0604020202020204" pitchFamily="34" charset="0"/>
              <a:buChar char="•"/>
            </a:pPr>
            <a:r>
              <a:rPr lang="en-US" sz="2600" b="1" dirty="0" err="1">
                <a:solidFill>
                  <a:schemeClr val="tx1"/>
                </a:solidFill>
              </a:rPr>
              <a:t>CommandBar</a:t>
            </a:r>
            <a:r>
              <a:rPr lang="en-US" sz="2600" b="1" dirty="0">
                <a:solidFill>
                  <a:schemeClr val="tx1"/>
                </a:solidFill>
              </a:rPr>
              <a:t> Updates</a:t>
            </a:r>
          </a:p>
          <a:p>
            <a:pPr marL="342900" indent="-342900">
              <a:buFont typeface="Arial" panose="020B0604020202020204" pitchFamily="34" charset="0"/>
              <a:buChar char="•"/>
            </a:pPr>
            <a:r>
              <a:rPr lang="en-US" sz="2600" dirty="0" smtClean="0"/>
              <a:t>Vector </a:t>
            </a:r>
            <a:r>
              <a:rPr lang="en-US" sz="2600" dirty="0"/>
              <a:t>Fonts</a:t>
            </a:r>
          </a:p>
          <a:p>
            <a:pPr marL="342900" indent="-342900">
              <a:buFont typeface="Arial" panose="020B0604020202020204" pitchFamily="34" charset="0"/>
              <a:buChar char="•"/>
            </a:pPr>
            <a:r>
              <a:rPr lang="en-US" sz="2600" dirty="0"/>
              <a:t>Property Change Improvements</a:t>
            </a:r>
          </a:p>
          <a:p>
            <a:pPr marL="342900" indent="-342900">
              <a:buFont typeface="Arial" panose="020B0604020202020204" pitchFamily="34" charset="0"/>
              <a:buChar char="•"/>
            </a:pPr>
            <a:r>
              <a:rPr lang="en-US" sz="2600" dirty="0"/>
              <a:t>New Content Presenter APIs</a:t>
            </a:r>
          </a:p>
          <a:p>
            <a:pPr marL="342900" indent="-342900">
              <a:buFont typeface="Arial" panose="020B0604020202020204" pitchFamily="34" charset="0"/>
              <a:buChar char="•"/>
            </a:pPr>
            <a:r>
              <a:rPr lang="en-US" sz="2600" dirty="0"/>
              <a:t>IME Composition Events</a:t>
            </a:r>
          </a:p>
          <a:p>
            <a:pPr marL="342900" indent="-342900">
              <a:buFont typeface="Arial" panose="020B0604020202020204" pitchFamily="34" charset="0"/>
              <a:buChar char="•"/>
            </a:pPr>
            <a:r>
              <a:rPr lang="en-US" sz="2600" dirty="0"/>
              <a:t>Directional Navigation</a:t>
            </a:r>
          </a:p>
          <a:p>
            <a:pPr marL="342900" indent="-342900">
              <a:buFont typeface="Arial" panose="020B0604020202020204" pitchFamily="34" charset="0"/>
              <a:buChar char="•"/>
            </a:pPr>
            <a:r>
              <a:rPr lang="en-US" sz="2600" dirty="0" err="1" smtClean="0"/>
              <a:t>ListView</a:t>
            </a:r>
            <a:r>
              <a:rPr lang="en-US" sz="2600" dirty="0" smtClean="0"/>
              <a:t> </a:t>
            </a:r>
            <a:r>
              <a:rPr lang="en-US" sz="2600" dirty="0"/>
              <a:t>Enhancements</a:t>
            </a:r>
          </a:p>
          <a:p>
            <a:pPr marL="342900" indent="-342900">
              <a:buFont typeface="Arial" panose="020B0604020202020204" pitchFamily="34" charset="0"/>
              <a:buChar char="•"/>
            </a:pPr>
            <a:r>
              <a:rPr lang="en-US" sz="2600" dirty="0"/>
              <a:t>Framework Element Loading Event</a:t>
            </a:r>
          </a:p>
          <a:p>
            <a:endParaRPr lang="en-US" sz="2600" dirty="0"/>
          </a:p>
        </p:txBody>
      </p:sp>
      <p:sp>
        <p:nvSpPr>
          <p:cNvPr id="7" name="Text Placeholder 4"/>
          <p:cNvSpPr>
            <a:spLocks noGrp="1"/>
          </p:cNvSpPr>
          <p:nvPr>
            <p:ph type="body" sz="quarter" idx="11"/>
          </p:nvPr>
        </p:nvSpPr>
        <p:spPr>
          <a:xfrm>
            <a:off x="6370637" y="1668463"/>
            <a:ext cx="5867400" cy="5029200"/>
          </a:xfrm>
        </p:spPr>
        <p:txBody>
          <a:bodyPr/>
          <a:lstStyle/>
          <a:p>
            <a:pPr marL="342900" indent="-342900">
              <a:buFont typeface="Arial" panose="020B0604020202020204" pitchFamily="34" charset="0"/>
              <a:buChar char="•"/>
            </a:pPr>
            <a:r>
              <a:rPr lang="en-US" sz="2600" dirty="0" smtClean="0"/>
              <a:t>Improved Animation Experiences</a:t>
            </a:r>
          </a:p>
          <a:p>
            <a:pPr marL="342900" indent="-342900">
              <a:buFont typeface="Arial" panose="020B0604020202020204" pitchFamily="34" charset="0"/>
              <a:buChar char="•"/>
            </a:pPr>
            <a:r>
              <a:rPr lang="en-US" sz="2600" dirty="0" smtClean="0"/>
              <a:t>Improved XAML/DX </a:t>
            </a:r>
            <a:r>
              <a:rPr lang="en-US" sz="2600" dirty="0" err="1" smtClean="0"/>
              <a:t>Interopability</a:t>
            </a:r>
            <a:endParaRPr lang="en-US" sz="2600" dirty="0" smtClean="0"/>
          </a:p>
          <a:p>
            <a:pPr marL="342900" indent="-342900">
              <a:buFont typeface="Arial" panose="020B0604020202020204" pitchFamily="34" charset="0"/>
              <a:buChar char="•"/>
            </a:pPr>
            <a:r>
              <a:rPr lang="en-US" sz="2600" dirty="0" smtClean="0"/>
              <a:t>Software Bitmap Source</a:t>
            </a:r>
          </a:p>
          <a:p>
            <a:pPr marL="342900" indent="-342900">
              <a:buFont typeface="Arial" panose="020B0604020202020204" pitchFamily="34" charset="0"/>
              <a:buChar char="•"/>
            </a:pPr>
            <a:r>
              <a:rPr lang="en-US" sz="2600" dirty="0" smtClean="0"/>
              <a:t>Silverlight memory improvements</a:t>
            </a:r>
          </a:p>
          <a:p>
            <a:pPr marL="342900" indent="-342900">
              <a:buFont typeface="Arial" panose="020B0604020202020204" pitchFamily="34" charset="0"/>
              <a:buChar char="•"/>
            </a:pPr>
            <a:r>
              <a:rPr lang="en-US" sz="2600" dirty="0" smtClean="0"/>
              <a:t>Printing APIs on Mobile</a:t>
            </a:r>
          </a:p>
          <a:p>
            <a:pPr marL="342900" indent="-342900">
              <a:buFont typeface="Arial" panose="020B0604020202020204" pitchFamily="34" charset="0"/>
              <a:buChar char="•"/>
            </a:pPr>
            <a:r>
              <a:rPr lang="en-US" sz="2600" dirty="0" smtClean="0"/>
              <a:t>Improved </a:t>
            </a:r>
            <a:r>
              <a:rPr lang="en-US" sz="2600" dirty="0" err="1"/>
              <a:t>BiDi</a:t>
            </a:r>
            <a:r>
              <a:rPr lang="en-US" sz="2600" dirty="0"/>
              <a:t> handling</a:t>
            </a:r>
          </a:p>
          <a:p>
            <a:pPr marL="342900" indent="-342900">
              <a:buFont typeface="Arial" panose="020B0604020202020204" pitchFamily="34" charset="0"/>
              <a:buChar char="•"/>
            </a:pPr>
            <a:r>
              <a:rPr lang="en-US" sz="2600" dirty="0"/>
              <a:t>Improved </a:t>
            </a:r>
            <a:r>
              <a:rPr lang="en-US" sz="2600" dirty="0" err="1"/>
              <a:t>ScrollViewer</a:t>
            </a:r>
            <a:r>
              <a:rPr lang="en-US" sz="2600" dirty="0"/>
              <a:t> </a:t>
            </a:r>
            <a:r>
              <a:rPr lang="en-US" sz="2600" dirty="0" smtClean="0"/>
              <a:t>APIs</a:t>
            </a:r>
          </a:p>
          <a:p>
            <a:pPr marL="342900" indent="-342900">
              <a:buFont typeface="Arial" panose="020B0604020202020204" pitchFamily="34" charset="0"/>
              <a:buChar char="•"/>
            </a:pPr>
            <a:r>
              <a:rPr lang="en-US" sz="2600" dirty="0"/>
              <a:t>Casting in media </a:t>
            </a:r>
            <a:r>
              <a:rPr lang="en-US" sz="2600" dirty="0" smtClean="0"/>
              <a:t>elements</a:t>
            </a:r>
            <a:endParaRPr lang="en-US" sz="2600" dirty="0"/>
          </a:p>
          <a:p>
            <a:endParaRPr lang="en-US" sz="2600" dirty="0"/>
          </a:p>
        </p:txBody>
      </p:sp>
    </p:spTree>
    <p:extLst>
      <p:ext uri="{BB962C8B-B14F-4D97-AF65-F5344CB8AC3E}">
        <p14:creationId xmlns:p14="http://schemas.microsoft.com/office/powerpoint/2010/main" val="223108708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6747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582519"/>
          </a:xfrm>
        </p:spPr>
        <p:txBody>
          <a:bodyPr/>
          <a:lstStyle/>
          <a:p>
            <a:r>
              <a:rPr lang="en-US" dirty="0" smtClean="0"/>
              <a:t>Bubbles up the hierarchy (</a:t>
            </a:r>
            <a:r>
              <a:rPr lang="en-US" dirty="0" err="1" smtClean="0"/>
              <a:t>VisualTree</a:t>
            </a:r>
            <a:r>
              <a:rPr lang="en-US" dirty="0" smtClean="0"/>
              <a:t>)</a:t>
            </a:r>
          </a:p>
          <a:p>
            <a:r>
              <a:rPr lang="en-US" dirty="0" smtClean="0"/>
              <a:t>Holds information about the original source</a:t>
            </a:r>
          </a:p>
          <a:p>
            <a:r>
              <a:rPr lang="en-US" dirty="0" smtClean="0"/>
              <a:t>Examples: Focus, </a:t>
            </a:r>
            <a:r>
              <a:rPr lang="en-US" dirty="0" err="1" smtClean="0"/>
              <a:t>LostFocus</a:t>
            </a:r>
            <a:endParaRPr lang="en-US" dirty="0" smtClean="0"/>
          </a:p>
          <a:p>
            <a:endParaRPr lang="en-US" dirty="0" smtClean="0"/>
          </a:p>
          <a:p>
            <a:pPr lvl="1"/>
            <a:endParaRPr lang="en-US" dirty="0" smtClean="0"/>
          </a:p>
          <a:p>
            <a:pPr lvl="1"/>
            <a:endParaRPr lang="en-US" dirty="0"/>
          </a:p>
        </p:txBody>
      </p:sp>
      <p:sp>
        <p:nvSpPr>
          <p:cNvPr id="3" name="Title 2"/>
          <p:cNvSpPr>
            <a:spLocks noGrp="1"/>
          </p:cNvSpPr>
          <p:nvPr>
            <p:ph type="title"/>
          </p:nvPr>
        </p:nvSpPr>
        <p:spPr/>
        <p:txBody>
          <a:bodyPr/>
          <a:lstStyle/>
          <a:p>
            <a:r>
              <a:rPr lang="en-US" dirty="0" smtClean="0"/>
              <a:t>Routed Events</a:t>
            </a:r>
            <a:endParaRPr lang="en-US" dirty="0"/>
          </a:p>
        </p:txBody>
      </p:sp>
    </p:spTree>
    <p:extLst>
      <p:ext uri="{BB962C8B-B14F-4D97-AF65-F5344CB8AC3E}">
        <p14:creationId xmlns:p14="http://schemas.microsoft.com/office/powerpoint/2010/main" val="18494996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092881"/>
          </a:xfrm>
        </p:spPr>
        <p:txBody>
          <a:bodyPr/>
          <a:lstStyle/>
          <a:p>
            <a:r>
              <a:rPr lang="en-US" dirty="0" smtClean="0"/>
              <a:t>Base class for all controls that has content</a:t>
            </a:r>
          </a:p>
          <a:p>
            <a:r>
              <a:rPr lang="en-US" dirty="0" smtClean="0"/>
              <a:t>Can only have one element as content</a:t>
            </a:r>
          </a:p>
          <a:p>
            <a:r>
              <a:rPr lang="en-US" dirty="0" smtClean="0"/>
              <a:t>Examples: </a:t>
            </a:r>
            <a:r>
              <a:rPr lang="en-US" dirty="0" err="1" smtClean="0"/>
              <a:t>TextBlock</a:t>
            </a:r>
            <a:r>
              <a:rPr lang="en-US" dirty="0" smtClean="0"/>
              <a:t>, Button</a:t>
            </a:r>
            <a:endParaRPr lang="en-US" dirty="0"/>
          </a:p>
        </p:txBody>
      </p:sp>
      <p:sp>
        <p:nvSpPr>
          <p:cNvPr id="3" name="Title 2"/>
          <p:cNvSpPr>
            <a:spLocks noGrp="1"/>
          </p:cNvSpPr>
          <p:nvPr>
            <p:ph type="title"/>
          </p:nvPr>
        </p:nvSpPr>
        <p:spPr/>
        <p:txBody>
          <a:bodyPr/>
          <a:lstStyle/>
          <a:p>
            <a:r>
              <a:rPr lang="en-US" dirty="0" err="1" smtClean="0"/>
              <a:t>ContentControl</a:t>
            </a:r>
            <a:endParaRPr lang="en-US" dirty="0"/>
          </a:p>
        </p:txBody>
      </p:sp>
    </p:spTree>
    <p:extLst>
      <p:ext uri="{BB962C8B-B14F-4D97-AF65-F5344CB8AC3E}">
        <p14:creationId xmlns:p14="http://schemas.microsoft.com/office/powerpoint/2010/main" val="10385144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001095"/>
          </a:xfrm>
        </p:spPr>
        <p:txBody>
          <a:bodyPr/>
          <a:lstStyle/>
          <a:p>
            <a:r>
              <a:rPr lang="en-US" dirty="0" smtClean="0"/>
              <a:t>Base class for controls that has items</a:t>
            </a:r>
          </a:p>
          <a:p>
            <a:r>
              <a:rPr lang="en-US" dirty="0" smtClean="0"/>
              <a:t>Items can be </a:t>
            </a:r>
            <a:r>
              <a:rPr lang="en-US" dirty="0" err="1" smtClean="0"/>
              <a:t>templated</a:t>
            </a:r>
            <a:r>
              <a:rPr lang="en-US" dirty="0" smtClean="0"/>
              <a:t>; </a:t>
            </a:r>
            <a:r>
              <a:rPr lang="en-US" dirty="0" err="1" smtClean="0"/>
              <a:t>DataTemplate</a:t>
            </a:r>
            <a:endParaRPr lang="en-US" dirty="0" smtClean="0"/>
          </a:p>
          <a:p>
            <a:r>
              <a:rPr lang="en-US" dirty="0" smtClean="0"/>
              <a:t>Items can be provided through Binding</a:t>
            </a:r>
          </a:p>
          <a:p>
            <a:r>
              <a:rPr lang="en-US" dirty="0" err="1" smtClean="0"/>
              <a:t>ItemsPanelTemplate</a:t>
            </a:r>
            <a:r>
              <a:rPr lang="en-US" dirty="0" smtClean="0"/>
              <a:t> defines the panel wrapping the items</a:t>
            </a:r>
          </a:p>
          <a:p>
            <a:r>
              <a:rPr lang="en-US" dirty="0" smtClean="0"/>
              <a:t>Examples: </a:t>
            </a:r>
            <a:r>
              <a:rPr lang="en-US" dirty="0" err="1" smtClean="0"/>
              <a:t>ListBox</a:t>
            </a:r>
            <a:r>
              <a:rPr lang="en-US" dirty="0" smtClean="0"/>
              <a:t>, </a:t>
            </a:r>
            <a:r>
              <a:rPr lang="en-US" dirty="0" err="1" smtClean="0"/>
              <a:t>ComboBox</a:t>
            </a:r>
            <a:endParaRPr lang="en-US" dirty="0"/>
          </a:p>
        </p:txBody>
      </p:sp>
      <p:sp>
        <p:nvSpPr>
          <p:cNvPr id="3" name="Title 2"/>
          <p:cNvSpPr>
            <a:spLocks noGrp="1"/>
          </p:cNvSpPr>
          <p:nvPr>
            <p:ph type="title"/>
          </p:nvPr>
        </p:nvSpPr>
        <p:spPr/>
        <p:txBody>
          <a:bodyPr/>
          <a:lstStyle/>
          <a:p>
            <a:r>
              <a:rPr lang="en-US" dirty="0" err="1" smtClean="0"/>
              <a:t>ItemsControl</a:t>
            </a:r>
            <a:endParaRPr lang="en-US" dirty="0"/>
          </a:p>
        </p:txBody>
      </p:sp>
    </p:spTree>
    <p:extLst>
      <p:ext uri="{BB962C8B-B14F-4D97-AF65-F5344CB8AC3E}">
        <p14:creationId xmlns:p14="http://schemas.microsoft.com/office/powerpoint/2010/main" val="923972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55093"/>
          </a:xfrm>
        </p:spPr>
        <p:txBody>
          <a:bodyPr/>
          <a:lstStyle/>
          <a:p>
            <a:r>
              <a:rPr lang="en-US" dirty="0" smtClean="0"/>
              <a:t>ALL </a:t>
            </a:r>
            <a:r>
              <a:rPr lang="en-US" dirty="0" err="1" smtClean="0"/>
              <a:t>UIElements</a:t>
            </a:r>
            <a:r>
              <a:rPr lang="en-US" dirty="0" smtClean="0"/>
              <a:t> can have resources available for their scope</a:t>
            </a:r>
          </a:p>
          <a:p>
            <a:r>
              <a:rPr lang="en-US" dirty="0" smtClean="0"/>
              <a:t>Application level resources (</a:t>
            </a:r>
            <a:r>
              <a:rPr lang="en-US" dirty="0" err="1" smtClean="0"/>
              <a:t>App.xaml</a:t>
            </a:r>
            <a:r>
              <a:rPr lang="en-US" dirty="0" smtClean="0"/>
              <a:t>)</a:t>
            </a:r>
          </a:p>
          <a:p>
            <a:r>
              <a:rPr lang="en-US" dirty="0" smtClean="0"/>
              <a:t>Hierarchical</a:t>
            </a:r>
          </a:p>
          <a:p>
            <a:r>
              <a:rPr lang="en-US" dirty="0" smtClean="0"/>
              <a:t>A resource can be anything, even a CLR object</a:t>
            </a:r>
          </a:p>
          <a:p>
            <a:r>
              <a:rPr lang="en-US" dirty="0" smtClean="0"/>
              <a:t>Most often used for Styling and </a:t>
            </a:r>
            <a:r>
              <a:rPr lang="en-US" dirty="0" err="1" smtClean="0"/>
              <a:t>templating</a:t>
            </a:r>
            <a:r>
              <a:rPr lang="en-US" dirty="0" smtClean="0"/>
              <a:t> and storing of reusable objects</a:t>
            </a:r>
            <a:endParaRPr lang="en-US" dirty="0"/>
          </a:p>
        </p:txBody>
      </p:sp>
      <p:sp>
        <p:nvSpPr>
          <p:cNvPr id="3" name="Title 2"/>
          <p:cNvSpPr>
            <a:spLocks noGrp="1"/>
          </p:cNvSpPr>
          <p:nvPr>
            <p:ph type="title"/>
          </p:nvPr>
        </p:nvSpPr>
        <p:spPr/>
        <p:txBody>
          <a:bodyPr/>
          <a:lstStyle/>
          <a:p>
            <a:r>
              <a:rPr lang="en-US" dirty="0" smtClean="0"/>
              <a:t>Resources</a:t>
            </a:r>
            <a:endParaRPr lang="en-US" dirty="0"/>
          </a:p>
        </p:txBody>
      </p:sp>
    </p:spTree>
    <p:extLst>
      <p:ext uri="{BB962C8B-B14F-4D97-AF65-F5344CB8AC3E}">
        <p14:creationId xmlns:p14="http://schemas.microsoft.com/office/powerpoint/2010/main" val="808905179"/>
      </p:ext>
    </p:extLst>
  </p:cSld>
  <p:clrMapOvr>
    <a:masterClrMapping/>
  </p:clrMapOvr>
  <p:transition>
    <p:fade/>
  </p:transition>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2.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3.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12DBCE19-2481-4EE3-B293-DD92042CB300}"/>
    </a:ext>
  </a:extLst>
</a:theme>
</file>

<file path=ppt/theme/theme4.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8" ma:contentTypeDescription="Create a new document." ma:contentTypeScope="" ma:versionID="53bab20f9588ec5cda1119ee75bf7ede">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bf037927c5caf745e5f2af6fc2aa013d"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element name="_ip_UnifiedCompliancePolicyProperties" ma:index="40" nillable="true" ma:displayName="Unified Compliance Policy Properties" ma:hidden="true" ma:internalName="_ip_UnifiedCompliancePolicyProperties">
      <xsd:simpleType>
        <xsd:restriction base="dms:Note"/>
      </xsd:simpleType>
    </xsd:element>
    <xsd:element name="_ip_UnifiedCompliancePolicyUIAction" ma:index="4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element name="SharedWithDetails" ma:index="3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2015-04-29T07:00:00+00:00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 Joe Stegman</External_x0020_Speaker>
    <Session_x0020_Code xmlns="12a172fe-0250-434a-85cf-03b10810c5e5">2-629</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BB4AEDBD-A986-401B-981B-CA8A42108D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microsoft.com/office/2006/metadata/properties"/>
    <ds:schemaRef ds:uri="http://purl.org/dc/terms/"/>
    <ds:schemaRef ds:uri="http://schemas.microsoft.com/office/infopath/2007/PartnerControls"/>
    <ds:schemaRef ds:uri="http://schemas.openxmlformats.org/package/2006/metadata/core-properties"/>
    <ds:schemaRef ds:uri="http://purl.org/dc/dcmitype/"/>
    <ds:schemaRef ds:uri="12a172fe-0250-434a-85cf-03b10810c5e5"/>
    <ds:schemaRef ds:uri="230e9df3-be65-4c73-a93b-d1236ebd677e"/>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Build_2015_Template</Template>
  <TotalTime>10849</TotalTime>
  <Words>2387</Words>
  <Application>Microsoft Office PowerPoint</Application>
  <PresentationFormat>Custom</PresentationFormat>
  <Paragraphs>413</Paragraphs>
  <Slides>59</Slides>
  <Notes>25</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59</vt:i4>
      </vt:variant>
    </vt:vector>
  </HeadingPairs>
  <TitlesOfParts>
    <vt:vector size="70" baseType="lpstr">
      <vt:lpstr>Arial</vt:lpstr>
      <vt:lpstr>Avenir LT Pro 45 Book</vt:lpstr>
      <vt:lpstr>Calibri</vt:lpstr>
      <vt:lpstr>Consolas</vt:lpstr>
      <vt:lpstr>ＭＳ Ｐゴシック</vt:lpstr>
      <vt:lpstr>Segoe UI</vt:lpstr>
      <vt:lpstr>Segoe UI Light</vt:lpstr>
      <vt:lpstr>5-30629_Build_Template_WHITE</vt:lpstr>
      <vt:lpstr>5-30629_Build_Template_DARK BLUE</vt:lpstr>
      <vt:lpstr>1_5-30629_Build_Template_DARK BLUE</vt:lpstr>
      <vt:lpstr>1_5-30629_Build_Template_WHITE</vt:lpstr>
      <vt:lpstr>UWP (… or mostly XAML...)</vt:lpstr>
      <vt:lpstr>XAML</vt:lpstr>
      <vt:lpstr>Dependency Object</vt:lpstr>
      <vt:lpstr>Dependency Property</vt:lpstr>
      <vt:lpstr>Attached Dependency Property</vt:lpstr>
      <vt:lpstr>Routed Events</vt:lpstr>
      <vt:lpstr>ContentControl</vt:lpstr>
      <vt:lpstr>ItemsControl</vt:lpstr>
      <vt:lpstr>Resources</vt:lpstr>
      <vt:lpstr>Resource Dictionaries</vt:lpstr>
      <vt:lpstr>Styling</vt:lpstr>
      <vt:lpstr>Control Templating</vt:lpstr>
      <vt:lpstr>Visual States</vt:lpstr>
      <vt:lpstr>Layout</vt:lpstr>
      <vt:lpstr>User Controls</vt:lpstr>
      <vt:lpstr>DataContext</vt:lpstr>
      <vt:lpstr>Binding</vt:lpstr>
      <vt:lpstr>Active View</vt:lpstr>
      <vt:lpstr>MVVM</vt:lpstr>
      <vt:lpstr>MVVM</vt:lpstr>
      <vt:lpstr>MVVM WHY</vt:lpstr>
      <vt:lpstr>Event Aggregator</vt:lpstr>
      <vt:lpstr>Triggers / Actions  (when I push the door-handle, the door opens)</vt:lpstr>
      <vt:lpstr>Behaviors</vt:lpstr>
      <vt:lpstr>UWP in Windows 10</vt:lpstr>
      <vt:lpstr>This Session: XAML UI</vt:lpstr>
      <vt:lpstr>XAML in Windows 10: Beyond UW Apps New/enhanced controls, performance, much more…</vt:lpstr>
      <vt:lpstr>Getting to Universal Windows Controls</vt:lpstr>
      <vt:lpstr>“Universal” Controls in 8.1 Some differences in look, feel and APIs</vt:lpstr>
      <vt:lpstr>Upgrading to Windows 10 But, that also means some things had to change</vt:lpstr>
      <vt:lpstr>Newly Universal Controls</vt:lpstr>
      <vt:lpstr>Newly Universal Controls: Pivot Great for 1-handed on Mobile, Tabs on desktop</vt:lpstr>
      <vt:lpstr>Newly Universal Controls: ContentDialog App model, XAML child content</vt:lpstr>
      <vt:lpstr>Newly Universal Controls: AutoSuggestBox And IME support, glyph</vt:lpstr>
      <vt:lpstr>Newly Universal Controls: Maps Plus Offline, 3D, Street Side Panoramas</vt:lpstr>
      <vt:lpstr>Using XAML to Build UW Apps It’s more than just universal controls</vt:lpstr>
      <vt:lpstr>Common Controls Common Branding, Behavior, Scaling, Support Diverse Inputs</vt:lpstr>
      <vt:lpstr>Controls Reusable Across Devices/Displays Views may be reusable (but likely to need tailoring)</vt:lpstr>
      <vt:lpstr>Tailoring App Experiences Typically via responsive pages or multiple views </vt:lpstr>
      <vt:lpstr>New XAML Features for Building Responsive UW Apps</vt:lpstr>
      <vt:lpstr>SplitView Adaptive navigation pane</vt:lpstr>
      <vt:lpstr>Simplifying Responsive View Development Triggers and Setters (XAML equivalent of Media Queries)</vt:lpstr>
      <vt:lpstr>RelativePanel Enables elements to layout relative to other elements</vt:lpstr>
      <vt:lpstr>RelativePanel</vt:lpstr>
      <vt:lpstr>XAML Performance in Windows 10</vt:lpstr>
      <vt:lpstr>Validating XAML in Windows 10</vt:lpstr>
      <vt:lpstr>Notable New Performance Features Compiled Bindings AKA {x:Bind}: Like {Binding}, only they go to 11</vt:lpstr>
      <vt:lpstr>Other New UI Features</vt:lpstr>
      <vt:lpstr>Change Notification on all Control Properties Technically, just the ones that are DependencyProperties</vt:lpstr>
      <vt:lpstr>PerspectiveTransform3D Composable 3D Transforms (Effects: 3D Rotations, Parallax)</vt:lpstr>
      <vt:lpstr>Windowing Custom chrome, branding, sizing</vt:lpstr>
      <vt:lpstr>Ink Canvas Palm rejection, smoothing, high fidelity</vt:lpstr>
      <vt:lpstr>Drag and Drop Extended for “Windowed” Apps</vt:lpstr>
      <vt:lpstr>XAML WebView Enhancements</vt:lpstr>
      <vt:lpstr>XAML Improvements in Visual Studio</vt:lpstr>
      <vt:lpstr>Visual Studio New design modes, performance instrumentation timeline tool and more…</vt:lpstr>
      <vt:lpstr>Visual Studio Visual Tree Inspector</vt:lpstr>
      <vt:lpstr>And More…</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in XAML for Universal Windows Apps</dc:title>
  <dc:subject>Build 2015</dc:subject>
  <dc:creator>Joe Stegman</dc:creator>
  <cp:keywords>Build 2015</cp:keywords>
  <dc:description>Template: Mitchell Derrey, Silver Fox Productions
Formatting: 
Audience Type:</dc:description>
  <cp:lastModifiedBy>Einar Ingebrigtsen</cp:lastModifiedBy>
  <cp:revision>281</cp:revision>
  <dcterms:created xsi:type="dcterms:W3CDTF">2015-03-18T20:49:31Z</dcterms:created>
  <dcterms:modified xsi:type="dcterms:W3CDTF">2016-01-05T14:30:14Z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